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13"/>
  </p:notesMasterIdLst>
  <p:sldIdLst>
    <p:sldId id="256" r:id="rId2"/>
    <p:sldId id="257" r:id="rId3"/>
    <p:sldId id="271" r:id="rId4"/>
    <p:sldId id="266" r:id="rId5"/>
    <p:sldId id="267" r:id="rId6"/>
    <p:sldId id="268" r:id="rId7"/>
    <p:sldId id="260" r:id="rId8"/>
    <p:sldId id="265" r:id="rId9"/>
    <p:sldId id="269" r:id="rId10"/>
    <p:sldId id="270" r:id="rId11"/>
    <p:sldId id="261"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41" autoAdjust="0"/>
    <p:restoredTop sz="49365" autoAdjust="0"/>
  </p:normalViewPr>
  <p:slideViewPr>
    <p:cSldViewPr snapToGrid="0" snapToObjects="1">
      <p:cViewPr>
        <p:scale>
          <a:sx n="96" d="100"/>
          <a:sy n="96" d="100"/>
        </p:scale>
        <p:origin x="-8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AA25C9B-0E94-4FBA-850C-04C6AD332CCF}" type="datetimeFigureOut">
              <a:rPr lang="en-US"/>
              <a:pPr>
                <a:defRPr/>
              </a:pPr>
              <a:t>4/6/2012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0905880-66DA-42C7-9999-9C840D0619D5}" type="slidenum">
              <a:rPr lang="en-US"/>
              <a:pPr>
                <a:defRPr/>
              </a:pPr>
              <a:t>‹#›</a:t>
            </a:fld>
            <a:endParaRPr lang="en-US"/>
          </a:p>
        </p:txBody>
      </p:sp>
    </p:spTree>
    <p:extLst>
      <p:ext uri="{BB962C8B-B14F-4D97-AF65-F5344CB8AC3E}">
        <p14:creationId xmlns:p14="http://schemas.microsoft.com/office/powerpoint/2010/main" val="167220371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Just to remind everyone, that genes encode proteins that carry out some function. The way organisms express proteins is first to transcribe DNA into mRNA and then that mRNA is translated into proteins. </a:t>
            </a:r>
          </a:p>
          <a:p>
            <a:pPr eaLnBrk="1" hangingPunct="1">
              <a:spcBef>
                <a:spcPct val="0"/>
              </a:spcBef>
            </a:pPr>
            <a:r>
              <a:rPr lang="en-US" dirty="0" smtClean="0"/>
              <a:t>By looking at mRNA expression, you can get an idea of what proteins organisms are making and thus what physiological functions they may be doing. </a:t>
            </a:r>
          </a:p>
          <a:p>
            <a:pPr eaLnBrk="1" hangingPunct="1">
              <a:spcBef>
                <a:spcPct val="0"/>
              </a:spcBef>
            </a:pPr>
            <a:r>
              <a:rPr lang="en-US" dirty="0" smtClean="0"/>
              <a:t>In fact, the expression of a gene involved in nitrogen fixation has been studied in hot springs using this approach.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55B892-DD8A-4DCE-8231-12D7F77F071F}"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Genes just aren’t expressed all the time. Sometimes organisms can express genes in response to environmental conditions. </a:t>
            </a:r>
          </a:p>
          <a:p>
            <a:pPr eaLnBrk="1" hangingPunct="1">
              <a:spcBef>
                <a:spcPct val="0"/>
              </a:spcBef>
            </a:pPr>
            <a:r>
              <a:rPr lang="en-US" dirty="0" smtClean="0"/>
              <a:t>For example, if you add N to a system, that N can be taken up by microorganisms and stimulate the expression of genes for N assimilation. </a:t>
            </a:r>
          </a:p>
          <a:p>
            <a:pPr eaLnBrk="1" hangingPunct="1">
              <a:spcBef>
                <a:spcPct val="0"/>
              </a:spcBef>
            </a:pPr>
            <a:r>
              <a:rPr lang="en-US" dirty="0" smtClean="0"/>
              <a:t>We know this occurs in laboratory cultures and many environments. </a:t>
            </a:r>
            <a:br>
              <a:rPr lang="en-US" dirty="0" smtClean="0"/>
            </a:br>
            <a:r>
              <a:rPr lang="en-US" dirty="0" smtClean="0"/>
              <a:t>No one has done this study to see how hot spring microbial communities change gene expression in response to nutrient addition.</a:t>
            </a:r>
          </a:p>
          <a:p>
            <a:pPr eaLnBrk="1" hangingPunct="1">
              <a:spcBef>
                <a:spcPct val="0"/>
              </a:spcBef>
            </a:pPr>
            <a:r>
              <a:rPr lang="en-US" dirty="0" smtClean="0"/>
              <a:t>I’m working with the same samples that Christie talked to you about earlier. Just to </a:t>
            </a:r>
            <a:r>
              <a:rPr lang="en-US" dirty="0" err="1" smtClean="0"/>
              <a:t>remiBison</a:t>
            </a:r>
            <a:r>
              <a:rPr lang="en-US" dirty="0" smtClean="0"/>
              <a:t> </a:t>
            </a:r>
            <a:r>
              <a:rPr lang="en-US" dirty="0" smtClean="0"/>
              <a:t>Pool is an alkaline . . . </a:t>
            </a:r>
          </a:p>
          <a:p>
            <a:pPr eaLnBrk="1" hangingPunct="1">
              <a:spcBef>
                <a:spcPct val="0"/>
              </a:spcBef>
            </a:pPr>
            <a:r>
              <a:rPr lang="en-US" dirty="0" smtClean="0"/>
              <a:t>My question is whether expression of genes involved in C, N, and metal storage changed in response to N, P, and Fe addition. </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A74E45-6646-418E-8D9D-BDFC820A5C67}"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Microbial mats are dominated by cyanobacteria, which use the Calvin Cycle to fix carbon. </a:t>
            </a:r>
          </a:p>
          <a:p>
            <a:pPr eaLnBrk="1" hangingPunct="1">
              <a:spcBef>
                <a:spcPct val="0"/>
              </a:spcBef>
            </a:pPr>
            <a:r>
              <a:rPr lang="en-US" smtClean="0"/>
              <a:t>The Calvin Cycle is the most widespread CO2 fixation pathway. </a:t>
            </a:r>
          </a:p>
          <a:p>
            <a:pPr eaLnBrk="1" hangingPunct="1">
              <a:spcBef>
                <a:spcPct val="0"/>
              </a:spcBef>
            </a:pPr>
            <a:r>
              <a:rPr lang="en-US" smtClean="0"/>
              <a:t>The key enzyme is RubisCO, which catalyzes the carboxylation of ribulos1,5-bisphosphate </a:t>
            </a:r>
          </a:p>
          <a:p>
            <a:pPr eaLnBrk="1" hangingPunct="1">
              <a:spcBef>
                <a:spcPct val="0"/>
              </a:spcBef>
            </a:pPr>
            <a:r>
              <a:rPr lang="en-US" smtClean="0"/>
              <a:t>I’m going to look for rbcL expression </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3870B2-04A1-46BA-BCBE-0D8C566F0682}"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an alternative, organisms can fix CO2 via the reductive TCA cycle. </a:t>
            </a:r>
          </a:p>
          <a:p>
            <a:pPr eaLnBrk="1" hangingPunct="1">
              <a:spcBef>
                <a:spcPct val="0"/>
              </a:spcBef>
            </a:pPr>
            <a:r>
              <a:rPr lang="en-US" smtClean="0"/>
              <a:t>Probably the most widespread pathway for CO2 fixation in anaerobes and microaerophilic organisms. </a:t>
            </a:r>
          </a:p>
          <a:p>
            <a:pPr eaLnBrk="1" hangingPunct="1">
              <a:spcBef>
                <a:spcPct val="0"/>
              </a:spcBef>
            </a:pPr>
            <a:r>
              <a:rPr lang="en-US" smtClean="0"/>
              <a:t>This pathway may be important in hot springs, especially at temperatures above 70oC.</a:t>
            </a:r>
          </a:p>
          <a:p>
            <a:pPr eaLnBrk="1" hangingPunct="1">
              <a:spcBef>
                <a:spcPct val="0"/>
              </a:spcBef>
            </a:pPr>
            <a:r>
              <a:rPr lang="en-US" smtClean="0"/>
              <a:t>This pathway is the reverse of the oxidative citric acid cycle. This pathway forms acetyl-CoA from two CO2 molecules. </a:t>
            </a:r>
          </a:p>
          <a:p>
            <a:pPr eaLnBrk="1" hangingPunct="1">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C27E0E-F5B8-43F9-AF37-06D6635E8399}"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example, two metals—molybdenum and iron—are important for the function of an enzyme called nitrogenase, which is depicted in this picture. Nitrogenase converts nitrogen (N</a:t>
            </a:r>
            <a:r>
              <a:rPr lang="en-US" baseline="-25000" smtClean="0"/>
              <a:t>2</a:t>
            </a:r>
            <a:r>
              <a:rPr lang="en-US" smtClean="0"/>
              <a:t>) gas to ammonium and Mo and Fe participate in this reaction. </a:t>
            </a:r>
          </a:p>
          <a:p>
            <a:pPr eaLnBrk="1" hangingPunct="1">
              <a:spcBef>
                <a:spcPct val="0"/>
              </a:spcBef>
            </a:pPr>
            <a:endParaRPr lang="en-US" smtClean="0"/>
          </a:p>
          <a:p>
            <a:pPr eaLnBrk="1" hangingPunct="1">
              <a:spcBef>
                <a:spcPct val="0"/>
              </a:spcBef>
            </a:pPr>
            <a:r>
              <a:rPr lang="en-US" smtClean="0"/>
              <a:t>Metals can also be toxic to organisms, so many microbes use metals at low concentrations. </a:t>
            </a:r>
          </a:p>
          <a:p>
            <a:pPr eaLnBrk="1" hangingPunct="1">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989C63-9291-4134-85DB-C25C202A5AE7}"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Basically, I extracted RNA from samples and then the RNA was transcribed into cDNA. </a:t>
            </a:r>
          </a:p>
          <a:p>
            <a:pPr eaLnBrk="1" hangingPunct="1">
              <a:spcBef>
                <a:spcPct val="0"/>
              </a:spcBef>
            </a:pPr>
            <a:r>
              <a:rPr lang="en-US" smtClean="0"/>
              <a:t>Then I used a technique called PCR to amplify the genes. </a:t>
            </a:r>
          </a:p>
          <a:p>
            <a:pPr eaLnBrk="1" hangingPunct="1">
              <a:spcBef>
                <a:spcPct val="0"/>
              </a:spcBef>
            </a:pPr>
            <a:r>
              <a:rPr lang="en-US" smtClean="0"/>
              <a:t>PCR allows you to make many copies of a small amount of DNA. </a:t>
            </a:r>
          </a:p>
          <a:p>
            <a:pPr eaLnBrk="1" hangingPunct="1">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D598FF-33BA-4560-9D88-E0B36EA73947}"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Here’s a tree showing the relationship between the mop clones and mop genes from sequenced organisms.</a:t>
            </a:r>
          </a:p>
          <a:p>
            <a:pPr eaLnBrk="1" hangingPunct="1">
              <a:spcBef>
                <a:spcPct val="0"/>
              </a:spcBef>
            </a:pPr>
            <a:r>
              <a:rPr lang="en-US" smtClean="0"/>
              <a:t>In the other tree shows the relationship between the NifH genes from sequenced organisms. </a:t>
            </a:r>
          </a:p>
          <a:p>
            <a:pPr eaLnBrk="1" hangingPunct="1">
              <a:spcBef>
                <a:spcPct val="0"/>
              </a:spcBef>
            </a:pPr>
            <a:r>
              <a:rPr lang="en-US" smtClean="0"/>
              <a:t>The clones are named using the initials of the hot springs, for example mop is mound pool and so on. </a:t>
            </a:r>
          </a:p>
          <a:p>
            <a:pPr eaLnBrk="1" hangingPunct="1">
              <a:spcBef>
                <a:spcPct val="0"/>
              </a:spcBef>
            </a:pPr>
            <a:r>
              <a:rPr lang="en-US" smtClean="0"/>
              <a:t>First, you can see that the sequences likely belong to cyanobacteria because they are grouping with cultured cyanobacteria, like Nostoc and the Yellowstone isolates designated by CYB and CYA</a:t>
            </a:r>
          </a:p>
          <a:p>
            <a:pPr eaLnBrk="1" hangingPunct="1">
              <a:spcBef>
                <a:spcPct val="0"/>
              </a:spcBef>
            </a:pPr>
            <a:r>
              <a:rPr lang="en-US" smtClean="0"/>
              <a:t>And they are most closely related to the Synechococcus sp mop genes </a:t>
            </a:r>
          </a:p>
          <a:p>
            <a:pPr eaLnBrk="1" hangingPunct="1">
              <a:spcBef>
                <a:spcPct val="0"/>
              </a:spcBef>
            </a:pPr>
            <a:r>
              <a:rPr lang="en-US" smtClean="0"/>
              <a:t>There doesn’t appear to be a geographic isolation of mop genes because you can see that clones from different springs are grouping together</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4E58A2-7C10-4AC8-94CD-533AC364132C}"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wrap="square" numCol="1" anchorCtr="0" compatLnSpc="1">
            <a:prstTxWarp prst="textNoShape">
              <a:avLst/>
            </a:prstTxWarp>
          </a:bodyPr>
          <a:lstStyle>
            <a:lvl1pPr algn="l" fontAlgn="base">
              <a:spcBef>
                <a:spcPct val="0"/>
              </a:spcBef>
              <a:spcAft>
                <a:spcPct val="0"/>
              </a:spcAft>
              <a:defRPr>
                <a:latin typeface="Rockwell"/>
                <a:cs typeface="Arial" charset="0"/>
              </a:defRPr>
            </a:lvl1pPr>
          </a:lstStyle>
          <a:p>
            <a:pPr>
              <a:defRPr/>
            </a:pPr>
            <a:fld id="{41B44EB5-7D50-4FB4-8247-F184C80B81DB}" type="datetimeFigureOut">
              <a:rPr lang="en-US"/>
              <a:pPr>
                <a:defRPr/>
              </a:pPr>
              <a:t>4/6/2012</a:t>
            </a:fld>
            <a:endParaRPr lang="en-US"/>
          </a:p>
        </p:txBody>
      </p:sp>
      <p:sp>
        <p:nvSpPr>
          <p:cNvPr id="5" name="Footer Placeholder 4"/>
          <p:cNvSpPr>
            <a:spLocks noGrp="1"/>
          </p:cNvSpPr>
          <p:nvPr>
            <p:ph type="ftr" sz="quarter" idx="11"/>
          </p:nvPr>
        </p:nvSpPr>
        <p:spPr>
          <a:xfrm>
            <a:off x="3959225" y="6300788"/>
            <a:ext cx="3813175" cy="273050"/>
          </a:xfrm>
        </p:spPr>
        <p:txBody>
          <a:bodyPr wrap="square" numCol="1" anchorCtr="0" compatLnSpc="1">
            <a:prstTxWarp prst="textNoShape">
              <a:avLst/>
            </a:prstTxWarp>
          </a:bodyPr>
          <a:lstStyle>
            <a:lvl1pPr algn="l" fontAlgn="base">
              <a:spcBef>
                <a:spcPct val="0"/>
              </a:spcBef>
              <a:spcAft>
                <a:spcPct val="0"/>
              </a:spcAft>
              <a:defRPr>
                <a:latin typeface="Rockwell"/>
                <a:cs typeface="Arial" charset="0"/>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wrap="square" numCol="1" anchorCtr="0" compatLnSpc="1">
            <a:prstTxWarp prst="textNoShape">
              <a:avLst/>
            </a:prstTxWarp>
          </a:bodyPr>
          <a:lstStyle>
            <a:lvl1pPr fontAlgn="base">
              <a:spcBef>
                <a:spcPct val="0"/>
              </a:spcBef>
              <a:spcAft>
                <a:spcPct val="0"/>
              </a:spcAft>
              <a:defRPr sz="1100">
                <a:solidFill>
                  <a:schemeClr val="tx1"/>
                </a:solidFill>
                <a:latin typeface="Rockwell"/>
                <a:cs typeface="Arial" charset="0"/>
              </a:defRPr>
            </a:lvl1pPr>
          </a:lstStyle>
          <a:p>
            <a:pPr>
              <a:defRPr/>
            </a:pPr>
            <a:fld id="{00B03906-4D28-44AF-BB3F-0B908E88B69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6"/>
          </p:nvPr>
        </p:nvSpPr>
        <p:spPr/>
        <p:txBody>
          <a:bodyPr/>
          <a:lstStyle>
            <a:lvl1pPr>
              <a:defRPr/>
            </a:lvl1pPr>
          </a:lstStyle>
          <a:p>
            <a:pPr>
              <a:defRPr/>
            </a:pPr>
            <a:fld id="{3A40B836-2123-4DEF-81BD-89FA6D4480FB}" type="datetimeFigureOut">
              <a:rPr lang="en-US"/>
              <a:pPr>
                <a:defRPr/>
              </a:pPr>
              <a:t>4/6/2012</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B8402788-562A-43E9-BFBC-1B7C7AA02D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fld id="{D58F0264-8D90-4420-AAFC-D7E52EFF88C9}" type="datetimeFigureOut">
              <a:rPr lang="en-US"/>
              <a:pPr>
                <a:defRPr/>
              </a:pPr>
              <a:t>4/6/2012</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48E7D2BB-5553-411E-87B6-5EBD1547DE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A8C5B271-7C95-473C-8DA6-723AF70754F2}" type="datetimeFigureOut">
              <a:rPr lang="en-US"/>
              <a:pPr>
                <a:defRPr/>
              </a:pPr>
              <a:t>4/6/2012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3AFDAF-B68C-4673-9C35-62CA34B6D4D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59AEF7-E9B6-4057-8857-FD02878D28C3}" type="datetimeFigureOut">
              <a:rPr lang="en-US"/>
              <a:pPr>
                <a:defRPr/>
              </a:pPr>
              <a:t>4/6/2012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1C6353-B709-41FF-A48C-3AB786C336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7DE28B-D5A0-496C-9EAB-9F2971F7347B}" type="datetimeFigureOut">
              <a:rPr lang="en-US"/>
              <a:pPr>
                <a:defRPr/>
              </a:pPr>
              <a:t>4/6/2012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5413B6-DDF3-40F8-9965-927F38241F6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19875" y="380797"/>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5"/>
          </p:nvPr>
        </p:nvSpPr>
        <p:spPr/>
        <p:txBody>
          <a:bodyPr/>
          <a:lstStyle>
            <a:lvl1pPr>
              <a:defRPr/>
            </a:lvl1pPr>
          </a:lstStyle>
          <a:p>
            <a:pPr>
              <a:defRPr/>
            </a:pPr>
            <a:fld id="{61484AC0-2981-4D37-B468-FCB789FCCC18}" type="datetimeFigureOut">
              <a:rPr lang="en-US"/>
              <a:pPr>
                <a:defRPr/>
              </a:pPr>
              <a:t>4/6/2012</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D2FF7AEB-6EA0-4F91-83C2-EE0BB899969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20164" y="38020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fld id="{282600A0-E545-42CB-8061-9E4E27C927A1}" type="datetimeFigureOut">
              <a:rPr lang="en-US"/>
              <a:pPr>
                <a:defRPr/>
              </a:pPr>
              <a:t>4/6/2012</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166EFCFE-6491-4F5C-99C2-7EE05B53D29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6"/>
          </p:nvPr>
        </p:nvSpPr>
        <p:spPr/>
        <p:txBody>
          <a:bodyPr/>
          <a:lstStyle>
            <a:lvl1pPr>
              <a:defRPr/>
            </a:lvl1pPr>
          </a:lstStyle>
          <a:p>
            <a:pPr>
              <a:defRPr/>
            </a:pPr>
            <a:fld id="{FFB45133-C036-4A38-A82A-E7533B2B8B98}" type="datetimeFigureOut">
              <a:rPr lang="en-US"/>
              <a:pPr>
                <a:defRPr/>
              </a:pPr>
              <a:t>4/6/2012</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D09FE501-8B31-4F82-A56F-D85A9AB0C29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19885" y="380691"/>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fld id="{311FE1DD-ECF1-4FBA-835A-A3FA973F732B}" type="datetimeFigureOut">
              <a:rPr lang="en-US"/>
              <a:pPr>
                <a:defRPr/>
              </a:pPr>
              <a:t>4/6/2012</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9FAAECA2-3554-41B2-85BC-E1225CA4B0F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4B7C3BB9-F5CE-4918-9C76-042ACF514F5C}" type="datetimeFigureOut">
              <a:rPr lang="en-US"/>
              <a:pPr>
                <a:defRPr/>
              </a:pPr>
              <a:t>4/6/2012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EFEF0-E1FB-47F8-A4EA-BCD7EA951E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44AD20D3-14A1-4BFE-BD13-E63C53E6BCB1}" type="datetimeFigureOut">
              <a:rPr lang="en-US"/>
              <a:pPr>
                <a:defRPr/>
              </a:pPr>
              <a:t>4/6/2012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0B3A57-7310-4FE2-AC02-480714B3165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33C0C00D-D8C3-4352-A546-9339C1DCE7A6}" type="datetimeFigureOut">
              <a:rPr lang="en-US"/>
              <a:pPr>
                <a:defRPr/>
              </a:pPr>
              <a:t>4/6/2012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ADAC9E-3A40-43C7-A34B-25CA411E18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fld id="{B8B33477-1795-44EE-99A4-AAA1320BB105}" type="datetimeFigureOut">
              <a:rPr lang="en-US"/>
              <a:pPr>
                <a:defRPr/>
              </a:pPr>
              <a:t>4/6/2012</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solidFill>
                  <a:schemeClr val="tx1"/>
                </a:solidFill>
                <a:latin typeface="Rockwell" pitchFamily="18" charset="0"/>
              </a:defRPr>
            </a:lvl1pPr>
          </a:lstStyle>
          <a:p>
            <a:pPr>
              <a:defRPr/>
            </a:pPr>
            <a:fld id="{B7AC2EEA-9C8C-4404-AE2B-647287F7C41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450C15-F2C4-4171-85F7-F87FD237DB0D}" type="datetimeFigureOut">
              <a:rPr lang="en-US"/>
              <a:pPr>
                <a:defRPr/>
              </a:pPr>
              <a:t>4/6/2012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8F1F3F-F2DB-48F5-B5FB-862E676FC60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73EDDBC0-FD02-4D4E-AF96-EC4541650AF9}" type="datetimeFigureOut">
              <a:rPr lang="en-US"/>
              <a:pPr>
                <a:defRPr/>
              </a:pPr>
              <a:t>4/6/2012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F502AAD1-4A8D-4A3E-93BA-D255BAA218F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21194" y="380390"/>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fld id="{2180F5AD-7E34-4FA8-8C84-E6B97EAFA4B9}" type="datetime1">
              <a:rPr lang="en-US"/>
              <a:pPr>
                <a:defRPr/>
              </a:pPr>
              <a:t>4/6/2012</a:t>
            </a:fld>
            <a:endParaRPr/>
          </a:p>
        </p:txBody>
      </p:sp>
      <p:sp>
        <p:nvSpPr>
          <p:cNvPr id="9" name="Footer Placeholder 5"/>
          <p:cNvSpPr>
            <a:spLocks noGrp="1"/>
          </p:cNvSpPr>
          <p:nvPr>
            <p:ph type="ftr" sz="quarter" idx="17"/>
          </p:nvPr>
        </p:nvSpPr>
        <p:spPr/>
        <p:txBody>
          <a:bodyPr/>
          <a:lstStyle>
            <a:lvl1pPr>
              <a:defRPr/>
            </a:lvl1pPr>
          </a:lstStyle>
          <a:p>
            <a:pPr>
              <a:defRPr/>
            </a:pPr>
            <a:endParaRPr/>
          </a:p>
        </p:txBody>
      </p:sp>
      <p:sp>
        <p:nvSpPr>
          <p:cNvPr id="10" name="Slide Number Placeholder 6"/>
          <p:cNvSpPr>
            <a:spLocks noGrp="1"/>
          </p:cNvSpPr>
          <p:nvPr>
            <p:ph type="sldNum" sz="quarter" idx="18"/>
          </p:nvPr>
        </p:nvSpPr>
        <p:spPr/>
        <p:txBody>
          <a:bodyPr/>
          <a:lstStyle>
            <a:lvl1pPr>
              <a:defRPr/>
            </a:lvl1pPr>
          </a:lstStyle>
          <a:p>
            <a:pPr>
              <a:defRPr/>
            </a:pPr>
            <a:fld id="{FC7E8683-DD64-490D-A3AA-42F8C24C43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D8CA5FF9-DCE0-4FC1-9F7A-1E10B6C9E3BC}" type="datetimeFigureOut">
              <a:rPr lang="en-US"/>
              <a:pPr>
                <a:defRPr/>
              </a:pPr>
              <a:t>4/6/2012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1522E6-C039-4BE3-A914-5356ACEA9B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6"/>
          <p:cNvSpPr>
            <a:spLocks noGrp="1"/>
          </p:cNvSpPr>
          <p:nvPr>
            <p:ph type="dt" sz="half" idx="10"/>
          </p:nvPr>
        </p:nvSpPr>
        <p:spPr/>
        <p:txBody>
          <a:bodyPr/>
          <a:lstStyle>
            <a:lvl1pPr>
              <a:defRPr/>
            </a:lvl1pPr>
          </a:lstStyle>
          <a:p>
            <a:pPr>
              <a:defRPr/>
            </a:pPr>
            <a:fld id="{7F647D59-4FCA-49E2-8E23-5F5322B6F7D3}" type="datetimeFigureOut">
              <a:rPr lang="en-US"/>
              <a:pPr>
                <a:defRPr/>
              </a:pPr>
              <a:t>4/6/2012</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96CDB463-24BA-46F0-BC12-C8B3966259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fld id="{A8B6CBFE-F956-4A37-A77B-5F470E3BCA74}" type="datetimeFigureOut">
              <a:rPr lang="en-US"/>
              <a:pPr>
                <a:defRPr/>
              </a:pPr>
              <a:t>4/6/2012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7F79996-05BC-45F1-8C83-8C87A9C151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cs typeface="+mn-cs"/>
              </a:defRPr>
            </a:lvl1pPr>
          </a:lstStyle>
          <a:p>
            <a:pPr>
              <a:defRPr/>
            </a:pPr>
            <a:fld id="{2D90F7AC-F8AB-4F95-A9BD-F2C09E0D7779}" type="datetimeFigureOut">
              <a:rPr lang="en-US"/>
              <a:pPr>
                <a:defRPr/>
              </a:pPr>
              <a:t>4/6/2012</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a:gradFill>
                  <a:gsLst>
                    <a:gs pos="0">
                      <a:schemeClr val="tx1">
                        <a:alpha val="10000"/>
                      </a:schemeClr>
                    </a:gs>
                    <a:gs pos="100000">
                      <a:schemeClr val="tx1">
                        <a:alpha val="10000"/>
                      </a:schemeClr>
                    </a:gs>
                  </a:gsLst>
                  <a:lin ang="5400000" scaled="0"/>
                </a:gradFill>
                <a:latin typeface="Impact" pitchFamily="34" charset="0"/>
                <a:cs typeface="+mn-cs"/>
              </a:defRPr>
            </a:lvl1pPr>
          </a:lstStyle>
          <a:p>
            <a:pPr>
              <a:defRPr/>
            </a:pPr>
            <a:fld id="{8908E5A3-2C9D-4ECE-A769-A6FD6FCD06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44" r:id="rId2"/>
    <p:sldLayoutId id="2147483753" r:id="rId3"/>
    <p:sldLayoutId id="2147483754" r:id="rId4"/>
    <p:sldLayoutId id="2147483755" r:id="rId5"/>
    <p:sldLayoutId id="2147483756" r:id="rId6"/>
    <p:sldLayoutId id="2147483745" r:id="rId7"/>
    <p:sldLayoutId id="2147483757" r:id="rId8"/>
    <p:sldLayoutId id="2147483746" r:id="rId9"/>
    <p:sldLayoutId id="2147483747" r:id="rId10"/>
    <p:sldLayoutId id="2147483748" r:id="rId11"/>
    <p:sldLayoutId id="2147483749" r:id="rId12"/>
    <p:sldLayoutId id="2147483750" r:id="rId13"/>
    <p:sldLayoutId id="2147483751" r:id="rId14"/>
    <p:sldLayoutId id="2147483758" r:id="rId15"/>
    <p:sldLayoutId id="2147483759" r:id="rId16"/>
    <p:sldLayoutId id="2147483760" r:id="rId17"/>
    <p:sldLayoutId id="2147483761" r:id="rId18"/>
    <p:sldLayoutId id="2147483762" r:id="rId19"/>
    <p:sldLayoutId id="2147483763" r:id="rId20"/>
  </p:sldLayoutIdLst>
  <p:txStyles>
    <p:titleStyle>
      <a:lvl1pPr algn="ctr" rtl="0" eaLnBrk="0" fontAlgn="base" hangingPunct="0">
        <a:spcBef>
          <a:spcPct val="0"/>
        </a:spcBef>
        <a:spcAft>
          <a:spcPct val="0"/>
        </a:spcAft>
        <a:defRPr sz="4600" kern="1200">
          <a:solidFill>
            <a:schemeClr val="tx1"/>
          </a:solidFill>
          <a:latin typeface="+mj-lt"/>
          <a:ea typeface="+mj-ea"/>
          <a:cs typeface="+mj-cs"/>
        </a:defRPr>
      </a:lvl1pPr>
      <a:lvl2pPr algn="ctr" rtl="0" eaLnBrk="0" fontAlgn="base" hangingPunct="0">
        <a:spcBef>
          <a:spcPct val="0"/>
        </a:spcBef>
        <a:spcAft>
          <a:spcPct val="0"/>
        </a:spcAft>
        <a:defRPr sz="4600">
          <a:solidFill>
            <a:schemeClr val="tx1"/>
          </a:solidFill>
          <a:latin typeface="Goudy Old Style"/>
        </a:defRPr>
      </a:lvl2pPr>
      <a:lvl3pPr algn="ctr" rtl="0" eaLnBrk="0" fontAlgn="base" hangingPunct="0">
        <a:spcBef>
          <a:spcPct val="0"/>
        </a:spcBef>
        <a:spcAft>
          <a:spcPct val="0"/>
        </a:spcAft>
        <a:defRPr sz="4600">
          <a:solidFill>
            <a:schemeClr val="tx1"/>
          </a:solidFill>
          <a:latin typeface="Goudy Old Style"/>
        </a:defRPr>
      </a:lvl3pPr>
      <a:lvl4pPr algn="ctr" rtl="0" eaLnBrk="0" fontAlgn="base" hangingPunct="0">
        <a:spcBef>
          <a:spcPct val="0"/>
        </a:spcBef>
        <a:spcAft>
          <a:spcPct val="0"/>
        </a:spcAft>
        <a:defRPr sz="4600">
          <a:solidFill>
            <a:schemeClr val="tx1"/>
          </a:solidFill>
          <a:latin typeface="Goudy Old Style"/>
        </a:defRPr>
      </a:lvl4pPr>
      <a:lvl5pPr algn="ctr" rtl="0" eaLnBrk="0" fontAlgn="base" hangingPunct="0">
        <a:spcBef>
          <a:spcPct val="0"/>
        </a:spcBef>
        <a:spcAft>
          <a:spcPct val="0"/>
        </a:spcAft>
        <a:defRPr sz="4600">
          <a:solidFill>
            <a:schemeClr val="tx1"/>
          </a:solidFill>
          <a:latin typeface="Goudy Old Style"/>
        </a:defRPr>
      </a:lvl5pPr>
      <a:lvl6pPr marL="457200" algn="ctr" rtl="0" fontAlgn="base">
        <a:spcBef>
          <a:spcPct val="0"/>
        </a:spcBef>
        <a:spcAft>
          <a:spcPct val="0"/>
        </a:spcAft>
        <a:defRPr sz="4600">
          <a:solidFill>
            <a:schemeClr val="tx1"/>
          </a:solidFill>
          <a:latin typeface="Goudy Old Style"/>
        </a:defRPr>
      </a:lvl6pPr>
      <a:lvl7pPr marL="914400" algn="ctr" rtl="0" fontAlgn="base">
        <a:spcBef>
          <a:spcPct val="0"/>
        </a:spcBef>
        <a:spcAft>
          <a:spcPct val="0"/>
        </a:spcAft>
        <a:defRPr sz="4600">
          <a:solidFill>
            <a:schemeClr val="tx1"/>
          </a:solidFill>
          <a:latin typeface="Goudy Old Style"/>
        </a:defRPr>
      </a:lvl7pPr>
      <a:lvl8pPr marL="1371600" algn="ctr" rtl="0" fontAlgn="base">
        <a:spcBef>
          <a:spcPct val="0"/>
        </a:spcBef>
        <a:spcAft>
          <a:spcPct val="0"/>
        </a:spcAft>
        <a:defRPr sz="4600">
          <a:solidFill>
            <a:schemeClr val="tx1"/>
          </a:solidFill>
          <a:latin typeface="Goudy Old Style"/>
        </a:defRPr>
      </a:lvl8pPr>
      <a:lvl9pPr marL="1828800" algn="ctr" rtl="0" fontAlgn="base">
        <a:spcBef>
          <a:spcPct val="0"/>
        </a:spcBef>
        <a:spcAft>
          <a:spcPct val="0"/>
        </a:spcAft>
        <a:defRPr sz="4600">
          <a:solidFill>
            <a:schemeClr val="tx1"/>
          </a:solidFill>
          <a:latin typeface="Goudy Old Style"/>
        </a:defRPr>
      </a:lvl9pPr>
    </p:titleStyle>
    <p:bodyStyle>
      <a:lvl1pPr marL="463550" indent="-463550" algn="l" rtl="0" eaLnBrk="0" fontAlgn="base" hangingPunct="0">
        <a:spcBef>
          <a:spcPts val="2000"/>
        </a:spcBef>
        <a:spcAft>
          <a:spcPct val="0"/>
        </a:spcAft>
        <a:buSzPct val="90000"/>
        <a:buBlip>
          <a:blip r:embed="rId22"/>
        </a:buBlip>
        <a:defRPr sz="2400" kern="1200">
          <a:solidFill>
            <a:schemeClr val="tx1"/>
          </a:solidFill>
          <a:latin typeface="+mn-lt"/>
          <a:ea typeface="+mn-ea"/>
          <a:cs typeface="+mn-cs"/>
        </a:defRPr>
      </a:lvl1pPr>
      <a:lvl2pPr marL="914400" indent="-457200" algn="l" rtl="0" eaLnBrk="0" fontAlgn="base" hangingPunct="0">
        <a:spcBef>
          <a:spcPts val="600"/>
        </a:spcBef>
        <a:spcAft>
          <a:spcPct val="0"/>
        </a:spcAft>
        <a:buSzPct val="90000"/>
        <a:buBlip>
          <a:blip r:embed="rId23"/>
        </a:buBlip>
        <a:defRPr sz="2200" kern="1200">
          <a:solidFill>
            <a:schemeClr val="tx1"/>
          </a:solidFill>
          <a:latin typeface="+mn-lt"/>
          <a:ea typeface="+mn-ea"/>
          <a:cs typeface="+mn-cs"/>
        </a:defRPr>
      </a:lvl2pPr>
      <a:lvl3pPr marL="1255713" indent="-341313" algn="l" rtl="0" eaLnBrk="0" fontAlgn="base" hangingPunct="0">
        <a:spcBef>
          <a:spcPts val="600"/>
        </a:spcBef>
        <a:spcAft>
          <a:spcPct val="0"/>
        </a:spcAft>
        <a:buSzPct val="90000"/>
        <a:buBlip>
          <a:blip r:embed="rId24"/>
        </a:buBlip>
        <a:defRPr sz="2000" kern="1200">
          <a:solidFill>
            <a:schemeClr val="tx1"/>
          </a:solidFill>
          <a:latin typeface="+mn-lt"/>
          <a:ea typeface="+mn-ea"/>
          <a:cs typeface="+mn-cs"/>
        </a:defRPr>
      </a:lvl3pPr>
      <a:lvl4pPr marL="1597025" indent="-341313" algn="l" rtl="0" eaLnBrk="0" fontAlgn="base" hangingPunct="0">
        <a:spcBef>
          <a:spcPts val="600"/>
        </a:spcBef>
        <a:spcAft>
          <a:spcPct val="0"/>
        </a:spcAft>
        <a:buSzPct val="90000"/>
        <a:buBlip>
          <a:blip r:embed="rId24"/>
        </a:buBlip>
        <a:defRPr kern="1200">
          <a:solidFill>
            <a:schemeClr val="tx1"/>
          </a:solidFill>
          <a:latin typeface="+mn-lt"/>
          <a:ea typeface="+mn-ea"/>
          <a:cs typeface="+mn-cs"/>
        </a:defRPr>
      </a:lvl4pPr>
      <a:lvl5pPr marL="1938338" indent="-341313" algn="l" rtl="0" eaLnBrk="0" fontAlgn="base" hangingPunct="0">
        <a:spcBef>
          <a:spcPts val="600"/>
        </a:spcBef>
        <a:spcAft>
          <a:spcPct val="0"/>
        </a:spcAft>
        <a:buSzPct val="90000"/>
        <a:buBlip>
          <a:blip r:embed="rId24"/>
        </a:buBlip>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2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381001" y="201613"/>
            <a:ext cx="8305800" cy="2141537"/>
          </a:xfrm>
        </p:spPr>
        <p:txBody>
          <a:bodyPr/>
          <a:lstStyle/>
          <a:p>
            <a:pPr algn="ctr">
              <a:lnSpc>
                <a:spcPts val="5500"/>
              </a:lnSpc>
            </a:pPr>
            <a:r>
              <a:rPr lang="en-US" sz="4100" b="1" dirty="0" smtClean="0"/>
              <a:t>Transcriptional responses of a hot spring microbial mat to nutrient additions </a:t>
            </a:r>
            <a:endParaRPr lang="en-US" sz="4100" dirty="0" smtClean="0"/>
          </a:p>
        </p:txBody>
      </p:sp>
      <p:sp>
        <p:nvSpPr>
          <p:cNvPr id="23554" name="Subtitle 2"/>
          <p:cNvSpPr>
            <a:spLocks noGrp="1"/>
          </p:cNvSpPr>
          <p:nvPr>
            <p:ph type="subTitle" idx="1"/>
          </p:nvPr>
        </p:nvSpPr>
        <p:spPr>
          <a:xfrm>
            <a:off x="1598839" y="2674256"/>
            <a:ext cx="6078311" cy="1992993"/>
          </a:xfrm>
        </p:spPr>
        <p:txBody>
          <a:bodyPr>
            <a:normAutofit/>
          </a:bodyPr>
          <a:lstStyle/>
          <a:p>
            <a:pPr algn="ctr">
              <a:lnSpc>
                <a:spcPts val="3000"/>
              </a:lnSpc>
              <a:spcBef>
                <a:spcPct val="0"/>
              </a:spcBef>
            </a:pPr>
            <a:r>
              <a:rPr lang="en-US" sz="3100" dirty="0"/>
              <a:t>Space Grant Consortium Research Symposium </a:t>
            </a:r>
            <a:endParaRPr lang="en-US" sz="3100" dirty="0" smtClean="0"/>
          </a:p>
          <a:p>
            <a:pPr algn="ctr">
              <a:lnSpc>
                <a:spcPts val="3000"/>
              </a:lnSpc>
              <a:spcBef>
                <a:spcPct val="0"/>
              </a:spcBef>
            </a:pPr>
            <a:endParaRPr lang="en-US" sz="2000" b="1" dirty="0" smtClean="0"/>
          </a:p>
          <a:p>
            <a:pPr algn="ctr">
              <a:lnSpc>
                <a:spcPts val="3000"/>
              </a:lnSpc>
              <a:spcBef>
                <a:spcPct val="0"/>
              </a:spcBef>
            </a:pPr>
            <a:r>
              <a:rPr lang="en-US" sz="2000" b="1" dirty="0" smtClean="0"/>
              <a:t>Zureyma Martinez, ASU/NASA Space Grant</a:t>
            </a:r>
            <a:endParaRPr lang="en-US" sz="2000" b="1" dirty="0"/>
          </a:p>
          <a:p>
            <a:pPr algn="ctr">
              <a:lnSpc>
                <a:spcPts val="3000"/>
              </a:lnSpc>
              <a:spcBef>
                <a:spcPct val="0"/>
              </a:spcBef>
            </a:pPr>
            <a:r>
              <a:rPr lang="en-US" sz="2000" b="1" dirty="0" smtClean="0"/>
              <a:t>April 21, 2012</a:t>
            </a:r>
            <a:endParaRPr lang="en-US" sz="2000" b="1" dirty="0"/>
          </a:p>
        </p:txBody>
      </p:sp>
      <p:pic>
        <p:nvPicPr>
          <p:cNvPr id="23555" name="Picture 4" descr="AZSGC_sunset_big"/>
          <p:cNvPicPr>
            <a:picLocks noChangeAspect="1" noChangeArrowheads="1"/>
          </p:cNvPicPr>
          <p:nvPr/>
        </p:nvPicPr>
        <p:blipFill>
          <a:blip r:embed="rId2">
            <a:clrChange>
              <a:clrFrom>
                <a:srgbClr val="FFFFFD"/>
              </a:clrFrom>
              <a:clrTo>
                <a:srgbClr val="FFFFFD">
                  <a:alpha val="0"/>
                </a:srgbClr>
              </a:clrTo>
            </a:clrChange>
          </a:blip>
          <a:srcRect/>
          <a:stretch>
            <a:fillRect/>
          </a:stretch>
        </p:blipFill>
        <p:spPr bwMode="auto">
          <a:xfrm>
            <a:off x="7334250" y="4421188"/>
            <a:ext cx="1495425" cy="1995487"/>
          </a:xfrm>
          <a:prstGeom prst="rect">
            <a:avLst/>
          </a:prstGeom>
          <a:noFill/>
          <a:ln w="9525">
            <a:noFill/>
            <a:miter lim="800000"/>
            <a:headEnd/>
            <a:tailEnd/>
          </a:ln>
        </p:spPr>
      </p:pic>
      <p:pic>
        <p:nvPicPr>
          <p:cNvPr id="23556" name="Picture 5" descr="NASA-logo"/>
          <p:cNvPicPr>
            <a:picLocks noChangeAspect="1" noChangeArrowheads="1"/>
          </p:cNvPicPr>
          <p:nvPr/>
        </p:nvPicPr>
        <p:blipFill>
          <a:blip r:embed="rId3">
            <a:clrChange>
              <a:clrFrom>
                <a:srgbClr val="FFFFFD"/>
              </a:clrFrom>
              <a:clrTo>
                <a:srgbClr val="FFFFFD">
                  <a:alpha val="0"/>
                </a:srgbClr>
              </a:clrTo>
            </a:clrChange>
          </a:blip>
          <a:srcRect/>
          <a:stretch>
            <a:fillRect/>
          </a:stretch>
        </p:blipFill>
        <p:spPr bwMode="auto">
          <a:xfrm>
            <a:off x="6067425" y="5189538"/>
            <a:ext cx="1152525" cy="1152525"/>
          </a:xfrm>
          <a:prstGeom prst="rect">
            <a:avLst/>
          </a:prstGeom>
          <a:noFill/>
          <a:ln w="9525">
            <a:noFill/>
            <a:miter lim="800000"/>
            <a:headEnd/>
            <a:tailEnd/>
          </a:ln>
        </p:spPr>
      </p:pic>
      <p:pic>
        <p:nvPicPr>
          <p:cNvPr id="38918" name="Picture 6" descr="http://www.hobyarizona.org/img/logos-IMG/ASU%20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784" y="5602285"/>
            <a:ext cx="3681416" cy="581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eaLnBrk="1" hangingPunct="1"/>
            <a:r>
              <a:rPr lang="en-US" smtClean="0"/>
              <a:t>Summary &amp; Future Work</a:t>
            </a:r>
          </a:p>
        </p:txBody>
      </p:sp>
      <p:sp>
        <p:nvSpPr>
          <p:cNvPr id="38914" name="Rectangle 3"/>
          <p:cNvSpPr>
            <a:spLocks noGrp="1"/>
          </p:cNvSpPr>
          <p:nvPr>
            <p:ph type="body" idx="1"/>
          </p:nvPr>
        </p:nvSpPr>
        <p:spPr>
          <a:xfrm>
            <a:off x="420688" y="1735138"/>
            <a:ext cx="8302625" cy="4056062"/>
          </a:xfrm>
        </p:spPr>
        <p:txBody>
          <a:bodyPr/>
          <a:lstStyle/>
          <a:p>
            <a:pPr eaLnBrk="1" hangingPunct="1">
              <a:lnSpc>
                <a:spcPct val="120000"/>
              </a:lnSpc>
            </a:pPr>
            <a:r>
              <a:rPr lang="en-US" smtClean="0"/>
              <a:t>Used gene expression as proxy for physiological processes (CO</a:t>
            </a:r>
            <a:r>
              <a:rPr lang="en-US" baseline="-25000" smtClean="0"/>
              <a:t>2</a:t>
            </a:r>
            <a:r>
              <a:rPr lang="en-US" smtClean="0"/>
              <a:t> fixation and N</a:t>
            </a:r>
            <a:r>
              <a:rPr lang="en-US" baseline="-25000" smtClean="0"/>
              <a:t>2</a:t>
            </a:r>
            <a:r>
              <a:rPr lang="en-US" smtClean="0"/>
              <a:t> fixation) </a:t>
            </a:r>
          </a:p>
          <a:p>
            <a:pPr eaLnBrk="1" hangingPunct="1">
              <a:lnSpc>
                <a:spcPct val="120000"/>
              </a:lnSpc>
            </a:pPr>
            <a:r>
              <a:rPr lang="en-US" smtClean="0"/>
              <a:t>RT-PCR on heterotrophic carbon assimilation pathways </a:t>
            </a:r>
          </a:p>
          <a:p>
            <a:pPr eaLnBrk="1" hangingPunct="1">
              <a:lnSpc>
                <a:spcPct val="120000"/>
              </a:lnSpc>
            </a:pPr>
            <a:r>
              <a:rPr lang="en-US" smtClean="0"/>
              <a:t>Clone and sequence putative </a:t>
            </a:r>
            <a:r>
              <a:rPr lang="en-US" i="1" smtClean="0"/>
              <a:t>rbcL</a:t>
            </a:r>
            <a:r>
              <a:rPr lang="en-US" smtClean="0"/>
              <a:t> and </a:t>
            </a:r>
            <a:r>
              <a:rPr lang="en-US" i="1" smtClean="0"/>
              <a:t>aclB </a:t>
            </a:r>
            <a:r>
              <a:rPr lang="en-US" smtClean="0"/>
              <a:t>genes </a:t>
            </a:r>
          </a:p>
          <a:p>
            <a:pPr eaLnBrk="1" hangingPunct="1">
              <a:lnSpc>
                <a:spcPct val="120000"/>
              </a:lnSpc>
            </a:pPr>
            <a:r>
              <a:rPr lang="en-US" smtClean="0"/>
              <a:t>qPCR on </a:t>
            </a:r>
            <a:r>
              <a:rPr lang="en-US" i="1" smtClean="0"/>
              <a:t>nifH</a:t>
            </a:r>
            <a:r>
              <a:rPr lang="en-US" smtClean="0"/>
              <a:t> to quantify expression between treatments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Acknowledgements</a:t>
            </a:r>
          </a:p>
        </p:txBody>
      </p:sp>
      <p:sp>
        <p:nvSpPr>
          <p:cNvPr id="40962" name="Rectangle 4"/>
          <p:cNvSpPr>
            <a:spLocks noGrp="1"/>
          </p:cNvSpPr>
          <p:nvPr>
            <p:ph type="body" idx="4294967295"/>
          </p:nvPr>
        </p:nvSpPr>
        <p:spPr/>
        <p:txBody>
          <a:bodyPr/>
          <a:lstStyle/>
          <a:p>
            <a:pPr eaLnBrk="1" hangingPunct="1">
              <a:lnSpc>
                <a:spcPct val="90000"/>
              </a:lnSpc>
            </a:pPr>
            <a:r>
              <a:rPr lang="en-US" smtClean="0"/>
              <a:t>Marcia Kyle</a:t>
            </a:r>
          </a:p>
          <a:p>
            <a:pPr eaLnBrk="1" hangingPunct="1">
              <a:lnSpc>
                <a:spcPct val="90000"/>
              </a:lnSpc>
            </a:pPr>
            <a:r>
              <a:rPr lang="en-US" smtClean="0"/>
              <a:t>Jess Corman</a:t>
            </a:r>
          </a:p>
          <a:p>
            <a:pPr eaLnBrk="1" hangingPunct="1">
              <a:lnSpc>
                <a:spcPct val="90000"/>
              </a:lnSpc>
            </a:pPr>
            <a:r>
              <a:rPr lang="en-US" smtClean="0"/>
              <a:t>Amisha Poret-Peterson</a:t>
            </a:r>
          </a:p>
          <a:p>
            <a:pPr eaLnBrk="1" hangingPunct="1">
              <a:lnSpc>
                <a:spcPct val="90000"/>
              </a:lnSpc>
            </a:pPr>
            <a:r>
              <a:rPr lang="en-US" smtClean="0"/>
              <a:t>James Elser </a:t>
            </a:r>
          </a:p>
          <a:p>
            <a:pPr eaLnBrk="1" hangingPunct="1">
              <a:lnSpc>
                <a:spcPct val="90000"/>
              </a:lnSpc>
            </a:pPr>
            <a:r>
              <a:rPr lang="en-US" smtClean="0"/>
              <a:t>Ariel Anbar</a:t>
            </a:r>
          </a:p>
          <a:p>
            <a:pPr eaLnBrk="1" hangingPunct="1">
              <a:lnSpc>
                <a:spcPct val="90000"/>
              </a:lnSpc>
            </a:pPr>
            <a:r>
              <a:rPr lang="en-US" smtClean="0"/>
              <a:t>Alisa Glukhova </a:t>
            </a:r>
          </a:p>
          <a:p>
            <a:pPr eaLnBrk="1" hangingPunct="1">
              <a:lnSpc>
                <a:spcPct val="90000"/>
              </a:lnSpc>
            </a:pPr>
            <a:r>
              <a:rPr lang="en-US" smtClean="0"/>
              <a:t>Christie Sabin</a:t>
            </a:r>
          </a:p>
        </p:txBody>
      </p:sp>
      <p:pic>
        <p:nvPicPr>
          <p:cNvPr id="40963" name="Picture 4" descr="AZSGC_sunset_big"/>
          <p:cNvPicPr>
            <a:picLocks noChangeAspect="1" noChangeArrowheads="1"/>
          </p:cNvPicPr>
          <p:nvPr/>
        </p:nvPicPr>
        <p:blipFill>
          <a:blip r:embed="rId2">
            <a:clrChange>
              <a:clrFrom>
                <a:srgbClr val="FFFFFD"/>
              </a:clrFrom>
              <a:clrTo>
                <a:srgbClr val="FFFFFD">
                  <a:alpha val="0"/>
                </a:srgbClr>
              </a:clrTo>
            </a:clrChange>
          </a:blip>
          <a:srcRect/>
          <a:stretch>
            <a:fillRect/>
          </a:stretch>
        </p:blipFill>
        <p:spPr bwMode="auto">
          <a:xfrm>
            <a:off x="7334250" y="4421188"/>
            <a:ext cx="1495425" cy="1995487"/>
          </a:xfrm>
          <a:prstGeom prst="rect">
            <a:avLst/>
          </a:prstGeom>
          <a:noFill/>
          <a:ln w="9525">
            <a:noFill/>
            <a:miter lim="800000"/>
            <a:headEnd/>
            <a:tailEnd/>
          </a:ln>
        </p:spPr>
      </p:pic>
      <p:pic>
        <p:nvPicPr>
          <p:cNvPr id="40964" name="Picture 5" descr="NASA-logo"/>
          <p:cNvPicPr>
            <a:picLocks noChangeAspect="1" noChangeArrowheads="1"/>
          </p:cNvPicPr>
          <p:nvPr/>
        </p:nvPicPr>
        <p:blipFill>
          <a:blip r:embed="rId3">
            <a:clrChange>
              <a:clrFrom>
                <a:srgbClr val="FFFFFD"/>
              </a:clrFrom>
              <a:clrTo>
                <a:srgbClr val="FFFFFD">
                  <a:alpha val="0"/>
                </a:srgbClr>
              </a:clrTo>
            </a:clrChange>
          </a:blip>
          <a:srcRect/>
          <a:stretch>
            <a:fillRect/>
          </a:stretch>
        </p:blipFill>
        <p:spPr bwMode="auto">
          <a:xfrm>
            <a:off x="6067425" y="5189538"/>
            <a:ext cx="1152525" cy="1152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4381500" y="1371600"/>
            <a:ext cx="4762500" cy="357663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78" name="Title 1"/>
          <p:cNvSpPr>
            <a:spLocks noGrp="1"/>
          </p:cNvSpPr>
          <p:nvPr>
            <p:ph type="title"/>
          </p:nvPr>
        </p:nvSpPr>
        <p:spPr/>
        <p:txBody>
          <a:bodyPr/>
          <a:lstStyle/>
          <a:p>
            <a:pPr eaLnBrk="1" hangingPunct="1"/>
            <a:r>
              <a:rPr lang="en-US" smtClean="0"/>
              <a:t>Introduction</a:t>
            </a:r>
          </a:p>
        </p:txBody>
      </p:sp>
      <p:sp>
        <p:nvSpPr>
          <p:cNvPr id="24579" name="Content Placeholder 3"/>
          <p:cNvSpPr>
            <a:spLocks noGrp="1"/>
          </p:cNvSpPr>
          <p:nvPr>
            <p:ph sz="half" idx="1"/>
          </p:nvPr>
        </p:nvSpPr>
        <p:spPr>
          <a:xfrm>
            <a:off x="187325" y="1589088"/>
            <a:ext cx="4194175" cy="4056062"/>
          </a:xfrm>
        </p:spPr>
        <p:txBody>
          <a:bodyPr/>
          <a:lstStyle/>
          <a:p>
            <a:pPr eaLnBrk="1" hangingPunct="1">
              <a:lnSpc>
                <a:spcPct val="150000"/>
              </a:lnSpc>
              <a:spcBef>
                <a:spcPts val="3000"/>
              </a:spcBef>
            </a:pPr>
            <a:r>
              <a:rPr lang="en-US" sz="1900" smtClean="0"/>
              <a:t>Microorganisms can regulate metabolic processes by changing expression of genes. </a:t>
            </a:r>
          </a:p>
          <a:p>
            <a:pPr eaLnBrk="1" hangingPunct="1">
              <a:lnSpc>
                <a:spcPct val="150000"/>
              </a:lnSpc>
            </a:pPr>
            <a:r>
              <a:rPr lang="en-US" sz="1900" smtClean="0"/>
              <a:t>In hot springs, microbial mats fix N at different times of the day based on expression of the </a:t>
            </a:r>
            <a:r>
              <a:rPr lang="en-US" sz="1900" i="1" smtClean="0"/>
              <a:t>nifH</a:t>
            </a:r>
            <a:r>
              <a:rPr lang="en-US" sz="1900" smtClean="0"/>
              <a:t> gene and nitrogenase protein (Steunou et al. 2008).</a:t>
            </a:r>
          </a:p>
        </p:txBody>
      </p:sp>
      <p:pic>
        <p:nvPicPr>
          <p:cNvPr id="24580" name="Picture 65"/>
          <p:cNvPicPr>
            <a:picLocks noChangeAspect="1"/>
          </p:cNvPicPr>
          <p:nvPr/>
        </p:nvPicPr>
        <p:blipFill>
          <a:blip r:embed="rId3"/>
          <a:srcRect l="32846" t="30313" r="29198" b="32742"/>
          <a:stretch>
            <a:fillRect/>
          </a:stretch>
        </p:blipFill>
        <p:spPr bwMode="auto">
          <a:xfrm>
            <a:off x="16306800" y="7391400"/>
            <a:ext cx="3962400" cy="2971800"/>
          </a:xfrm>
          <a:prstGeom prst="rect">
            <a:avLst/>
          </a:prstGeom>
          <a:noFill/>
          <a:ln w="9525">
            <a:noFill/>
            <a:miter lim="800000"/>
            <a:headEnd/>
            <a:tailEnd/>
          </a:ln>
        </p:spPr>
      </p:pic>
      <p:pic>
        <p:nvPicPr>
          <p:cNvPr id="24581" name="Picture 65"/>
          <p:cNvPicPr>
            <a:picLocks noChangeAspect="1"/>
          </p:cNvPicPr>
          <p:nvPr/>
        </p:nvPicPr>
        <p:blipFill>
          <a:blip r:embed="rId3"/>
          <a:srcRect l="32846" t="30313" r="29198" b="32742"/>
          <a:stretch>
            <a:fillRect/>
          </a:stretch>
        </p:blipFill>
        <p:spPr bwMode="auto">
          <a:xfrm>
            <a:off x="16459200" y="7543800"/>
            <a:ext cx="3962400" cy="2971800"/>
          </a:xfrm>
          <a:prstGeom prst="rect">
            <a:avLst/>
          </a:prstGeom>
          <a:noFill/>
          <a:ln w="9525">
            <a:noFill/>
            <a:miter lim="800000"/>
            <a:headEnd/>
            <a:tailEnd/>
          </a:ln>
        </p:spPr>
      </p:pic>
      <p:pic>
        <p:nvPicPr>
          <p:cNvPr id="24582" name="Picture 65"/>
          <p:cNvPicPr>
            <a:picLocks noChangeAspect="1"/>
          </p:cNvPicPr>
          <p:nvPr/>
        </p:nvPicPr>
        <p:blipFill>
          <a:blip r:embed="rId3"/>
          <a:srcRect l="32846" t="30313" r="29198" b="32742"/>
          <a:stretch>
            <a:fillRect/>
          </a:stretch>
        </p:blipFill>
        <p:spPr bwMode="auto">
          <a:xfrm>
            <a:off x="16611600" y="7696200"/>
            <a:ext cx="3962400" cy="2971800"/>
          </a:xfrm>
          <a:prstGeom prst="rect">
            <a:avLst/>
          </a:prstGeom>
          <a:noFill/>
          <a:ln w="9525">
            <a:noFill/>
            <a:miter lim="800000"/>
            <a:headEnd/>
            <a:tailEnd/>
          </a:ln>
        </p:spPr>
      </p:pic>
      <p:pic>
        <p:nvPicPr>
          <p:cNvPr id="24583" name="Picture 65"/>
          <p:cNvPicPr>
            <a:picLocks noChangeAspect="1"/>
          </p:cNvPicPr>
          <p:nvPr/>
        </p:nvPicPr>
        <p:blipFill>
          <a:blip r:embed="rId3"/>
          <a:srcRect l="32846" t="30313" r="29198" b="32742"/>
          <a:stretch>
            <a:fillRect/>
          </a:stretch>
        </p:blipFill>
        <p:spPr bwMode="auto">
          <a:xfrm>
            <a:off x="16764000" y="7848600"/>
            <a:ext cx="3962400" cy="2971800"/>
          </a:xfrm>
          <a:prstGeom prst="rect">
            <a:avLst/>
          </a:prstGeom>
          <a:noFill/>
          <a:ln w="9525">
            <a:noFill/>
            <a:miter lim="800000"/>
            <a:headEnd/>
            <a:tailEnd/>
          </a:ln>
        </p:spPr>
      </p:pic>
      <p:pic>
        <p:nvPicPr>
          <p:cNvPr id="24584" name="Picture 65"/>
          <p:cNvPicPr>
            <a:picLocks noChangeAspect="1"/>
          </p:cNvPicPr>
          <p:nvPr/>
        </p:nvPicPr>
        <p:blipFill>
          <a:blip r:embed="rId3"/>
          <a:srcRect l="32846" t="30313" r="29198" b="32742"/>
          <a:stretch>
            <a:fillRect/>
          </a:stretch>
        </p:blipFill>
        <p:spPr bwMode="auto">
          <a:xfrm>
            <a:off x="16916400" y="8001000"/>
            <a:ext cx="3962400" cy="2971800"/>
          </a:xfrm>
          <a:prstGeom prst="rect">
            <a:avLst/>
          </a:prstGeom>
          <a:noFill/>
          <a:ln w="9525">
            <a:noFill/>
            <a:miter lim="800000"/>
            <a:headEnd/>
            <a:tailEnd/>
          </a:ln>
        </p:spPr>
      </p:pic>
      <p:pic>
        <p:nvPicPr>
          <p:cNvPr id="24585" name="Picture 65"/>
          <p:cNvPicPr>
            <a:picLocks noChangeAspect="1"/>
          </p:cNvPicPr>
          <p:nvPr/>
        </p:nvPicPr>
        <p:blipFill>
          <a:blip r:embed="rId3"/>
          <a:srcRect l="32846" t="30313" r="29198" b="32742"/>
          <a:stretch>
            <a:fillRect/>
          </a:stretch>
        </p:blipFill>
        <p:spPr bwMode="auto">
          <a:xfrm>
            <a:off x="17068800" y="8153400"/>
            <a:ext cx="3962400" cy="2971800"/>
          </a:xfrm>
          <a:prstGeom prst="rect">
            <a:avLst/>
          </a:prstGeom>
          <a:noFill/>
          <a:ln w="9525">
            <a:noFill/>
            <a:miter lim="800000"/>
            <a:headEnd/>
            <a:tailEnd/>
          </a:ln>
        </p:spPr>
      </p:pic>
      <p:pic>
        <p:nvPicPr>
          <p:cNvPr id="24586" name="Picture 65"/>
          <p:cNvPicPr>
            <a:picLocks noChangeAspect="1"/>
          </p:cNvPicPr>
          <p:nvPr/>
        </p:nvPicPr>
        <p:blipFill>
          <a:blip r:embed="rId3"/>
          <a:srcRect l="32846" t="30313" r="29198" b="32742"/>
          <a:stretch>
            <a:fillRect/>
          </a:stretch>
        </p:blipFill>
        <p:spPr bwMode="auto">
          <a:xfrm>
            <a:off x="17221200" y="8305800"/>
            <a:ext cx="3962400" cy="2971800"/>
          </a:xfrm>
          <a:prstGeom prst="rect">
            <a:avLst/>
          </a:prstGeom>
          <a:noFill/>
          <a:ln w="9525">
            <a:noFill/>
            <a:miter lim="800000"/>
            <a:headEnd/>
            <a:tailEnd/>
          </a:ln>
        </p:spPr>
      </p:pic>
      <p:pic>
        <p:nvPicPr>
          <p:cNvPr id="24587" name="Picture 65"/>
          <p:cNvPicPr>
            <a:picLocks noChangeAspect="1"/>
          </p:cNvPicPr>
          <p:nvPr/>
        </p:nvPicPr>
        <p:blipFill>
          <a:blip r:embed="rId3"/>
          <a:srcRect l="32846" t="30313" r="29198" b="32742"/>
          <a:stretch>
            <a:fillRect/>
          </a:stretch>
        </p:blipFill>
        <p:spPr bwMode="auto">
          <a:xfrm>
            <a:off x="17373600" y="8458200"/>
            <a:ext cx="3962400" cy="2971800"/>
          </a:xfrm>
          <a:prstGeom prst="rect">
            <a:avLst/>
          </a:prstGeom>
          <a:noFill/>
          <a:ln w="9525">
            <a:noFill/>
            <a:miter lim="800000"/>
            <a:headEnd/>
            <a:tailEnd/>
          </a:ln>
        </p:spPr>
      </p:pic>
      <p:pic>
        <p:nvPicPr>
          <p:cNvPr id="24588" name="Picture 65"/>
          <p:cNvPicPr>
            <a:picLocks noChangeAspect="1"/>
          </p:cNvPicPr>
          <p:nvPr/>
        </p:nvPicPr>
        <p:blipFill>
          <a:blip r:embed="rId3"/>
          <a:srcRect l="32846" t="30313" r="29198" b="32742"/>
          <a:stretch>
            <a:fillRect/>
          </a:stretch>
        </p:blipFill>
        <p:spPr bwMode="auto">
          <a:xfrm>
            <a:off x="17526000" y="8610600"/>
            <a:ext cx="3962400" cy="2971800"/>
          </a:xfrm>
          <a:prstGeom prst="rect">
            <a:avLst/>
          </a:prstGeom>
          <a:noFill/>
          <a:ln w="9525">
            <a:noFill/>
            <a:miter lim="800000"/>
            <a:headEnd/>
            <a:tailEnd/>
          </a:ln>
        </p:spPr>
      </p:pic>
      <p:pic>
        <p:nvPicPr>
          <p:cNvPr id="24589" name="Picture 65"/>
          <p:cNvPicPr>
            <a:picLocks noChangeAspect="1"/>
          </p:cNvPicPr>
          <p:nvPr/>
        </p:nvPicPr>
        <p:blipFill>
          <a:blip r:embed="rId3"/>
          <a:srcRect l="32846" t="30313" r="29198" b="32742"/>
          <a:stretch>
            <a:fillRect/>
          </a:stretch>
        </p:blipFill>
        <p:spPr bwMode="auto">
          <a:xfrm>
            <a:off x="17678400" y="8763000"/>
            <a:ext cx="3962400" cy="2971800"/>
          </a:xfrm>
          <a:prstGeom prst="rect">
            <a:avLst/>
          </a:prstGeom>
          <a:noFill/>
          <a:ln w="9525">
            <a:noFill/>
            <a:miter lim="800000"/>
            <a:headEnd/>
            <a:tailEnd/>
          </a:ln>
        </p:spPr>
      </p:pic>
      <p:pic>
        <p:nvPicPr>
          <p:cNvPr id="24590" name="Picture 65"/>
          <p:cNvPicPr>
            <a:picLocks noChangeAspect="1"/>
          </p:cNvPicPr>
          <p:nvPr/>
        </p:nvPicPr>
        <p:blipFill>
          <a:blip r:embed="rId3"/>
          <a:srcRect l="32846" t="30313" r="29198" b="32742"/>
          <a:stretch>
            <a:fillRect/>
          </a:stretch>
        </p:blipFill>
        <p:spPr bwMode="auto">
          <a:xfrm>
            <a:off x="17830800" y="8915400"/>
            <a:ext cx="3962400" cy="2971800"/>
          </a:xfrm>
          <a:prstGeom prst="rect">
            <a:avLst/>
          </a:prstGeom>
          <a:noFill/>
          <a:ln w="9525">
            <a:noFill/>
            <a:miter lim="800000"/>
            <a:headEnd/>
            <a:tailEnd/>
          </a:ln>
        </p:spPr>
      </p:pic>
      <p:pic>
        <p:nvPicPr>
          <p:cNvPr id="24591" name="Picture 65"/>
          <p:cNvPicPr>
            <a:picLocks noChangeAspect="1"/>
          </p:cNvPicPr>
          <p:nvPr/>
        </p:nvPicPr>
        <p:blipFill>
          <a:blip r:embed="rId3"/>
          <a:srcRect l="32846" t="30313" r="29198" b="32742"/>
          <a:stretch>
            <a:fillRect/>
          </a:stretch>
        </p:blipFill>
        <p:spPr bwMode="auto">
          <a:xfrm>
            <a:off x="17983200" y="9067800"/>
            <a:ext cx="3962400" cy="2971800"/>
          </a:xfrm>
          <a:prstGeom prst="rect">
            <a:avLst/>
          </a:prstGeom>
          <a:noFill/>
          <a:ln w="9525">
            <a:noFill/>
            <a:miter lim="800000"/>
            <a:headEnd/>
            <a:tailEnd/>
          </a:ln>
        </p:spPr>
      </p:pic>
      <p:pic>
        <p:nvPicPr>
          <p:cNvPr id="24592" name="Picture 65"/>
          <p:cNvPicPr>
            <a:picLocks noChangeAspect="1"/>
          </p:cNvPicPr>
          <p:nvPr/>
        </p:nvPicPr>
        <p:blipFill>
          <a:blip r:embed="rId3"/>
          <a:srcRect l="32846" t="30313" r="29198" b="32742"/>
          <a:stretch>
            <a:fillRect/>
          </a:stretch>
        </p:blipFill>
        <p:spPr bwMode="auto">
          <a:xfrm>
            <a:off x="18135600" y="9220200"/>
            <a:ext cx="3962400" cy="2971800"/>
          </a:xfrm>
          <a:prstGeom prst="rect">
            <a:avLst/>
          </a:prstGeom>
          <a:noFill/>
          <a:ln w="9525">
            <a:noFill/>
            <a:miter lim="800000"/>
            <a:headEnd/>
            <a:tailEnd/>
          </a:ln>
        </p:spPr>
      </p:pic>
      <p:pic>
        <p:nvPicPr>
          <p:cNvPr id="24593" name="Picture 65"/>
          <p:cNvPicPr>
            <a:picLocks noChangeAspect="1"/>
          </p:cNvPicPr>
          <p:nvPr/>
        </p:nvPicPr>
        <p:blipFill>
          <a:blip r:embed="rId3"/>
          <a:srcRect l="32846" t="30313" r="29198" b="32742"/>
          <a:stretch>
            <a:fillRect/>
          </a:stretch>
        </p:blipFill>
        <p:spPr bwMode="auto">
          <a:xfrm>
            <a:off x="18288000" y="9372600"/>
            <a:ext cx="3962400" cy="2971800"/>
          </a:xfrm>
          <a:prstGeom prst="rect">
            <a:avLst/>
          </a:prstGeom>
          <a:noFill/>
          <a:ln w="9525">
            <a:noFill/>
            <a:miter lim="800000"/>
            <a:headEnd/>
            <a:tailEnd/>
          </a:ln>
        </p:spPr>
      </p:pic>
      <p:pic>
        <p:nvPicPr>
          <p:cNvPr id="24594" name="Picture 65"/>
          <p:cNvPicPr>
            <a:picLocks noChangeAspect="1"/>
          </p:cNvPicPr>
          <p:nvPr/>
        </p:nvPicPr>
        <p:blipFill>
          <a:blip r:embed="rId3"/>
          <a:srcRect l="32846" t="30313" r="29198" b="32742"/>
          <a:stretch>
            <a:fillRect/>
          </a:stretch>
        </p:blipFill>
        <p:spPr bwMode="auto">
          <a:xfrm>
            <a:off x="18440400" y="9525000"/>
            <a:ext cx="3962400" cy="2971800"/>
          </a:xfrm>
          <a:prstGeom prst="rect">
            <a:avLst/>
          </a:prstGeom>
          <a:noFill/>
          <a:ln w="9525">
            <a:noFill/>
            <a:miter lim="800000"/>
            <a:headEnd/>
            <a:tailEnd/>
          </a:ln>
        </p:spPr>
      </p:pic>
      <p:pic>
        <p:nvPicPr>
          <p:cNvPr id="24595" name="Picture 33"/>
          <p:cNvPicPr>
            <a:picLocks noChangeAspect="1"/>
          </p:cNvPicPr>
          <p:nvPr/>
        </p:nvPicPr>
        <p:blipFill>
          <a:blip r:embed="rId4"/>
          <a:srcRect/>
          <a:stretch>
            <a:fillRect/>
          </a:stretch>
        </p:blipFill>
        <p:spPr bwMode="auto">
          <a:xfrm>
            <a:off x="5486400" y="1833563"/>
            <a:ext cx="2560638" cy="257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4381500" y="3327400"/>
            <a:ext cx="4430713" cy="3097213"/>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26" name="Title 1"/>
          <p:cNvSpPr>
            <a:spLocks noGrp="1"/>
          </p:cNvSpPr>
          <p:nvPr>
            <p:ph type="title"/>
          </p:nvPr>
        </p:nvSpPr>
        <p:spPr/>
        <p:txBody>
          <a:bodyPr/>
          <a:lstStyle/>
          <a:p>
            <a:pPr eaLnBrk="1" hangingPunct="1"/>
            <a:r>
              <a:rPr lang="en-US" smtClean="0"/>
              <a:t>Introduction</a:t>
            </a:r>
          </a:p>
        </p:txBody>
      </p:sp>
      <p:sp>
        <p:nvSpPr>
          <p:cNvPr id="26627" name="Content Placeholder 3"/>
          <p:cNvSpPr>
            <a:spLocks noGrp="1"/>
          </p:cNvSpPr>
          <p:nvPr>
            <p:ph sz="half" idx="1"/>
          </p:nvPr>
        </p:nvSpPr>
        <p:spPr>
          <a:xfrm>
            <a:off x="187325" y="1589088"/>
            <a:ext cx="3565525" cy="4056062"/>
          </a:xfrm>
        </p:spPr>
        <p:txBody>
          <a:bodyPr/>
          <a:lstStyle/>
          <a:p>
            <a:pPr eaLnBrk="1" hangingPunct="1">
              <a:lnSpc>
                <a:spcPct val="150000"/>
              </a:lnSpc>
            </a:pPr>
            <a:r>
              <a:rPr lang="en-US" sz="1800" smtClean="0"/>
              <a:t>Bison Pool</a:t>
            </a:r>
          </a:p>
          <a:p>
            <a:pPr eaLnBrk="1" hangingPunct="1">
              <a:lnSpc>
                <a:spcPct val="150000"/>
              </a:lnSpc>
            </a:pPr>
            <a:r>
              <a:rPr lang="en-US" sz="1800" smtClean="0"/>
              <a:t>Alkaline hot spring (pH 8) with a microbial mat at 55</a:t>
            </a:r>
            <a:r>
              <a:rPr lang="en-US" sz="1800" baseline="30000" smtClean="0"/>
              <a:t>o</a:t>
            </a:r>
            <a:r>
              <a:rPr lang="en-US" sz="1800" smtClean="0"/>
              <a:t>C</a:t>
            </a:r>
          </a:p>
          <a:p>
            <a:pPr eaLnBrk="1" hangingPunct="1">
              <a:lnSpc>
                <a:spcPct val="150000"/>
              </a:lnSpc>
            </a:pPr>
            <a:r>
              <a:rPr lang="en-US" sz="1800" smtClean="0"/>
              <a:t>C, N, and metal storage gene expression in response to nitrogen (N), phosphorus (P), and iron (Fe) addition</a:t>
            </a:r>
          </a:p>
        </p:txBody>
      </p:sp>
      <p:pic>
        <p:nvPicPr>
          <p:cNvPr id="26628" name="Picture 4"/>
          <p:cNvPicPr>
            <a:picLocks noChangeAspect="1"/>
          </p:cNvPicPr>
          <p:nvPr/>
        </p:nvPicPr>
        <p:blipFill>
          <a:blip r:embed="rId3">
            <a:clrChange>
              <a:clrFrom>
                <a:srgbClr val="536BB5"/>
              </a:clrFrom>
              <a:clrTo>
                <a:srgbClr val="536BB5">
                  <a:alpha val="0"/>
                </a:srgbClr>
              </a:clrTo>
            </a:clrChange>
          </a:blip>
          <a:srcRect/>
          <a:stretch>
            <a:fillRect/>
          </a:stretch>
        </p:blipFill>
        <p:spPr bwMode="auto">
          <a:xfrm>
            <a:off x="5172075" y="3705225"/>
            <a:ext cx="2868613" cy="2351088"/>
          </a:xfrm>
          <a:prstGeom prst="rect">
            <a:avLst/>
          </a:prstGeom>
          <a:noFill/>
          <a:ln w="9525">
            <a:noFill/>
            <a:miter lim="800000"/>
            <a:headEnd/>
            <a:tailEnd/>
          </a:ln>
        </p:spPr>
      </p:pic>
      <p:pic>
        <p:nvPicPr>
          <p:cNvPr id="26629" name="Picture 65"/>
          <p:cNvPicPr>
            <a:picLocks noChangeAspect="1"/>
          </p:cNvPicPr>
          <p:nvPr/>
        </p:nvPicPr>
        <p:blipFill>
          <a:blip r:embed="rId4"/>
          <a:srcRect l="32846" t="30313" r="29198" b="32742"/>
          <a:stretch>
            <a:fillRect/>
          </a:stretch>
        </p:blipFill>
        <p:spPr bwMode="auto">
          <a:xfrm>
            <a:off x="16306800" y="7391400"/>
            <a:ext cx="3962400" cy="2971800"/>
          </a:xfrm>
          <a:prstGeom prst="rect">
            <a:avLst/>
          </a:prstGeom>
          <a:noFill/>
          <a:ln w="9525">
            <a:noFill/>
            <a:miter lim="800000"/>
            <a:headEnd/>
            <a:tailEnd/>
          </a:ln>
        </p:spPr>
      </p:pic>
      <p:pic>
        <p:nvPicPr>
          <p:cNvPr id="26630" name="Picture 65"/>
          <p:cNvPicPr>
            <a:picLocks noChangeAspect="1"/>
          </p:cNvPicPr>
          <p:nvPr/>
        </p:nvPicPr>
        <p:blipFill>
          <a:blip r:embed="rId4"/>
          <a:srcRect l="32846" t="30313" r="29198" b="32742"/>
          <a:stretch>
            <a:fillRect/>
          </a:stretch>
        </p:blipFill>
        <p:spPr bwMode="auto">
          <a:xfrm>
            <a:off x="16459200" y="7543800"/>
            <a:ext cx="3962400" cy="2971800"/>
          </a:xfrm>
          <a:prstGeom prst="rect">
            <a:avLst/>
          </a:prstGeom>
          <a:noFill/>
          <a:ln w="9525">
            <a:noFill/>
            <a:miter lim="800000"/>
            <a:headEnd/>
            <a:tailEnd/>
          </a:ln>
        </p:spPr>
      </p:pic>
      <p:pic>
        <p:nvPicPr>
          <p:cNvPr id="26631" name="Picture 65"/>
          <p:cNvPicPr>
            <a:picLocks noChangeAspect="1"/>
          </p:cNvPicPr>
          <p:nvPr/>
        </p:nvPicPr>
        <p:blipFill>
          <a:blip r:embed="rId4"/>
          <a:srcRect l="32846" t="30313" r="29198" b="32742"/>
          <a:stretch>
            <a:fillRect/>
          </a:stretch>
        </p:blipFill>
        <p:spPr bwMode="auto">
          <a:xfrm>
            <a:off x="16611600" y="7696200"/>
            <a:ext cx="3962400" cy="2971800"/>
          </a:xfrm>
          <a:prstGeom prst="rect">
            <a:avLst/>
          </a:prstGeom>
          <a:noFill/>
          <a:ln w="9525">
            <a:noFill/>
            <a:miter lim="800000"/>
            <a:headEnd/>
            <a:tailEnd/>
          </a:ln>
        </p:spPr>
      </p:pic>
      <p:pic>
        <p:nvPicPr>
          <p:cNvPr id="26632" name="Picture 65"/>
          <p:cNvPicPr>
            <a:picLocks noChangeAspect="1"/>
          </p:cNvPicPr>
          <p:nvPr/>
        </p:nvPicPr>
        <p:blipFill>
          <a:blip r:embed="rId4"/>
          <a:srcRect l="32846" t="30313" r="29198" b="32742"/>
          <a:stretch>
            <a:fillRect/>
          </a:stretch>
        </p:blipFill>
        <p:spPr bwMode="auto">
          <a:xfrm>
            <a:off x="16764000" y="7848600"/>
            <a:ext cx="3962400" cy="2971800"/>
          </a:xfrm>
          <a:prstGeom prst="rect">
            <a:avLst/>
          </a:prstGeom>
          <a:noFill/>
          <a:ln w="9525">
            <a:noFill/>
            <a:miter lim="800000"/>
            <a:headEnd/>
            <a:tailEnd/>
          </a:ln>
        </p:spPr>
      </p:pic>
      <p:pic>
        <p:nvPicPr>
          <p:cNvPr id="26633" name="Picture 65"/>
          <p:cNvPicPr>
            <a:picLocks noChangeAspect="1"/>
          </p:cNvPicPr>
          <p:nvPr/>
        </p:nvPicPr>
        <p:blipFill>
          <a:blip r:embed="rId4"/>
          <a:srcRect l="32846" t="30313" r="29198" b="32742"/>
          <a:stretch>
            <a:fillRect/>
          </a:stretch>
        </p:blipFill>
        <p:spPr bwMode="auto">
          <a:xfrm>
            <a:off x="16916400" y="8001000"/>
            <a:ext cx="3962400" cy="2971800"/>
          </a:xfrm>
          <a:prstGeom prst="rect">
            <a:avLst/>
          </a:prstGeom>
          <a:noFill/>
          <a:ln w="9525">
            <a:noFill/>
            <a:miter lim="800000"/>
            <a:headEnd/>
            <a:tailEnd/>
          </a:ln>
        </p:spPr>
      </p:pic>
      <p:pic>
        <p:nvPicPr>
          <p:cNvPr id="26634" name="Picture 65"/>
          <p:cNvPicPr>
            <a:picLocks noChangeAspect="1"/>
          </p:cNvPicPr>
          <p:nvPr/>
        </p:nvPicPr>
        <p:blipFill>
          <a:blip r:embed="rId4"/>
          <a:srcRect l="32846" t="30313" r="29198" b="32742"/>
          <a:stretch>
            <a:fillRect/>
          </a:stretch>
        </p:blipFill>
        <p:spPr bwMode="auto">
          <a:xfrm>
            <a:off x="17068800" y="8153400"/>
            <a:ext cx="3962400" cy="2971800"/>
          </a:xfrm>
          <a:prstGeom prst="rect">
            <a:avLst/>
          </a:prstGeom>
          <a:noFill/>
          <a:ln w="9525">
            <a:noFill/>
            <a:miter lim="800000"/>
            <a:headEnd/>
            <a:tailEnd/>
          </a:ln>
        </p:spPr>
      </p:pic>
      <p:pic>
        <p:nvPicPr>
          <p:cNvPr id="26635" name="Picture 65"/>
          <p:cNvPicPr>
            <a:picLocks noChangeAspect="1"/>
          </p:cNvPicPr>
          <p:nvPr/>
        </p:nvPicPr>
        <p:blipFill>
          <a:blip r:embed="rId4"/>
          <a:srcRect l="32846" t="30313" r="29198" b="32742"/>
          <a:stretch>
            <a:fillRect/>
          </a:stretch>
        </p:blipFill>
        <p:spPr bwMode="auto">
          <a:xfrm>
            <a:off x="17221200" y="8305800"/>
            <a:ext cx="3962400" cy="2971800"/>
          </a:xfrm>
          <a:prstGeom prst="rect">
            <a:avLst/>
          </a:prstGeom>
          <a:noFill/>
          <a:ln w="9525">
            <a:noFill/>
            <a:miter lim="800000"/>
            <a:headEnd/>
            <a:tailEnd/>
          </a:ln>
        </p:spPr>
      </p:pic>
      <p:pic>
        <p:nvPicPr>
          <p:cNvPr id="26636" name="Picture 65"/>
          <p:cNvPicPr>
            <a:picLocks noChangeAspect="1"/>
          </p:cNvPicPr>
          <p:nvPr/>
        </p:nvPicPr>
        <p:blipFill>
          <a:blip r:embed="rId4"/>
          <a:srcRect l="32846" t="30313" r="29198" b="32742"/>
          <a:stretch>
            <a:fillRect/>
          </a:stretch>
        </p:blipFill>
        <p:spPr bwMode="auto">
          <a:xfrm>
            <a:off x="17373600" y="8458200"/>
            <a:ext cx="3962400" cy="2971800"/>
          </a:xfrm>
          <a:prstGeom prst="rect">
            <a:avLst/>
          </a:prstGeom>
          <a:noFill/>
          <a:ln w="9525">
            <a:noFill/>
            <a:miter lim="800000"/>
            <a:headEnd/>
            <a:tailEnd/>
          </a:ln>
        </p:spPr>
      </p:pic>
      <p:pic>
        <p:nvPicPr>
          <p:cNvPr id="26637" name="Picture 65"/>
          <p:cNvPicPr>
            <a:picLocks noChangeAspect="1"/>
          </p:cNvPicPr>
          <p:nvPr/>
        </p:nvPicPr>
        <p:blipFill>
          <a:blip r:embed="rId4"/>
          <a:srcRect l="32846" t="30313" r="29198" b="32742"/>
          <a:stretch>
            <a:fillRect/>
          </a:stretch>
        </p:blipFill>
        <p:spPr bwMode="auto">
          <a:xfrm>
            <a:off x="17526000" y="8610600"/>
            <a:ext cx="3962400" cy="2971800"/>
          </a:xfrm>
          <a:prstGeom prst="rect">
            <a:avLst/>
          </a:prstGeom>
          <a:noFill/>
          <a:ln w="9525">
            <a:noFill/>
            <a:miter lim="800000"/>
            <a:headEnd/>
            <a:tailEnd/>
          </a:ln>
        </p:spPr>
      </p:pic>
      <p:pic>
        <p:nvPicPr>
          <p:cNvPr id="26638" name="Picture 65"/>
          <p:cNvPicPr>
            <a:picLocks noChangeAspect="1"/>
          </p:cNvPicPr>
          <p:nvPr/>
        </p:nvPicPr>
        <p:blipFill>
          <a:blip r:embed="rId4"/>
          <a:srcRect l="32846" t="30313" r="29198" b="32742"/>
          <a:stretch>
            <a:fillRect/>
          </a:stretch>
        </p:blipFill>
        <p:spPr bwMode="auto">
          <a:xfrm>
            <a:off x="17678400" y="8763000"/>
            <a:ext cx="3962400" cy="2971800"/>
          </a:xfrm>
          <a:prstGeom prst="rect">
            <a:avLst/>
          </a:prstGeom>
          <a:noFill/>
          <a:ln w="9525">
            <a:noFill/>
            <a:miter lim="800000"/>
            <a:headEnd/>
            <a:tailEnd/>
          </a:ln>
        </p:spPr>
      </p:pic>
      <p:pic>
        <p:nvPicPr>
          <p:cNvPr id="26639" name="Picture 65"/>
          <p:cNvPicPr>
            <a:picLocks noChangeAspect="1"/>
          </p:cNvPicPr>
          <p:nvPr/>
        </p:nvPicPr>
        <p:blipFill>
          <a:blip r:embed="rId4"/>
          <a:srcRect l="32846" t="30313" r="29198" b="32742"/>
          <a:stretch>
            <a:fillRect/>
          </a:stretch>
        </p:blipFill>
        <p:spPr bwMode="auto">
          <a:xfrm>
            <a:off x="17830800" y="8915400"/>
            <a:ext cx="3962400" cy="2971800"/>
          </a:xfrm>
          <a:prstGeom prst="rect">
            <a:avLst/>
          </a:prstGeom>
          <a:noFill/>
          <a:ln w="9525">
            <a:noFill/>
            <a:miter lim="800000"/>
            <a:headEnd/>
            <a:tailEnd/>
          </a:ln>
        </p:spPr>
      </p:pic>
      <p:pic>
        <p:nvPicPr>
          <p:cNvPr id="26640" name="Picture 65"/>
          <p:cNvPicPr>
            <a:picLocks noChangeAspect="1"/>
          </p:cNvPicPr>
          <p:nvPr/>
        </p:nvPicPr>
        <p:blipFill>
          <a:blip r:embed="rId4"/>
          <a:srcRect l="32846" t="30313" r="29198" b="32742"/>
          <a:stretch>
            <a:fillRect/>
          </a:stretch>
        </p:blipFill>
        <p:spPr bwMode="auto">
          <a:xfrm>
            <a:off x="17983200" y="9067800"/>
            <a:ext cx="3962400" cy="2971800"/>
          </a:xfrm>
          <a:prstGeom prst="rect">
            <a:avLst/>
          </a:prstGeom>
          <a:noFill/>
          <a:ln w="9525">
            <a:noFill/>
            <a:miter lim="800000"/>
            <a:headEnd/>
            <a:tailEnd/>
          </a:ln>
        </p:spPr>
      </p:pic>
      <p:pic>
        <p:nvPicPr>
          <p:cNvPr id="26641" name="Picture 65"/>
          <p:cNvPicPr>
            <a:picLocks noChangeAspect="1"/>
          </p:cNvPicPr>
          <p:nvPr/>
        </p:nvPicPr>
        <p:blipFill>
          <a:blip r:embed="rId4"/>
          <a:srcRect l="32846" t="30313" r="29198" b="32742"/>
          <a:stretch>
            <a:fillRect/>
          </a:stretch>
        </p:blipFill>
        <p:spPr bwMode="auto">
          <a:xfrm>
            <a:off x="18135600" y="9220200"/>
            <a:ext cx="3962400" cy="2971800"/>
          </a:xfrm>
          <a:prstGeom prst="rect">
            <a:avLst/>
          </a:prstGeom>
          <a:noFill/>
          <a:ln w="9525">
            <a:noFill/>
            <a:miter lim="800000"/>
            <a:headEnd/>
            <a:tailEnd/>
          </a:ln>
        </p:spPr>
      </p:pic>
      <p:pic>
        <p:nvPicPr>
          <p:cNvPr id="26642" name="Picture 65"/>
          <p:cNvPicPr>
            <a:picLocks noChangeAspect="1"/>
          </p:cNvPicPr>
          <p:nvPr/>
        </p:nvPicPr>
        <p:blipFill>
          <a:blip r:embed="rId4"/>
          <a:srcRect l="32846" t="30313" r="29198" b="32742"/>
          <a:stretch>
            <a:fillRect/>
          </a:stretch>
        </p:blipFill>
        <p:spPr bwMode="auto">
          <a:xfrm>
            <a:off x="18288000" y="9372600"/>
            <a:ext cx="3962400" cy="2971800"/>
          </a:xfrm>
          <a:prstGeom prst="rect">
            <a:avLst/>
          </a:prstGeom>
          <a:noFill/>
          <a:ln w="9525">
            <a:noFill/>
            <a:miter lim="800000"/>
            <a:headEnd/>
            <a:tailEnd/>
          </a:ln>
        </p:spPr>
      </p:pic>
      <p:pic>
        <p:nvPicPr>
          <p:cNvPr id="26643" name="Picture 65"/>
          <p:cNvPicPr>
            <a:picLocks noChangeAspect="1"/>
          </p:cNvPicPr>
          <p:nvPr/>
        </p:nvPicPr>
        <p:blipFill>
          <a:blip r:embed="rId4"/>
          <a:srcRect l="32846" t="30313" r="29198" b="32742"/>
          <a:stretch>
            <a:fillRect/>
          </a:stretch>
        </p:blipFill>
        <p:spPr bwMode="auto">
          <a:xfrm>
            <a:off x="18440400" y="9525000"/>
            <a:ext cx="3962400" cy="2971800"/>
          </a:xfrm>
          <a:prstGeom prst="rect">
            <a:avLst/>
          </a:prstGeom>
          <a:noFill/>
          <a:ln w="9525">
            <a:noFill/>
            <a:miter lim="800000"/>
            <a:headEnd/>
            <a:tailEnd/>
          </a:ln>
        </p:spPr>
      </p:pic>
      <p:pic>
        <p:nvPicPr>
          <p:cNvPr id="26644" name="Picture 20"/>
          <p:cNvPicPr>
            <a:picLocks noChangeAspect="1"/>
          </p:cNvPicPr>
          <p:nvPr/>
        </p:nvPicPr>
        <p:blipFill>
          <a:blip r:embed="rId5"/>
          <a:srcRect/>
          <a:stretch>
            <a:fillRect/>
          </a:stretch>
        </p:blipFill>
        <p:spPr bwMode="auto">
          <a:xfrm>
            <a:off x="4005263" y="1371600"/>
            <a:ext cx="2333625" cy="1749425"/>
          </a:xfrm>
          <a:prstGeom prst="rect">
            <a:avLst/>
          </a:prstGeom>
          <a:noFill/>
          <a:ln w="9525">
            <a:noFill/>
            <a:miter lim="800000"/>
            <a:headEnd/>
            <a:tailEnd/>
          </a:ln>
        </p:spPr>
      </p:pic>
      <p:sp>
        <p:nvSpPr>
          <p:cNvPr id="26645" name="TextBox 21"/>
          <p:cNvSpPr txBox="1">
            <a:spLocks noChangeArrowheads="1"/>
          </p:cNvSpPr>
          <p:nvPr/>
        </p:nvSpPr>
        <p:spPr bwMode="auto">
          <a:xfrm>
            <a:off x="4148138" y="1404938"/>
            <a:ext cx="1536700" cy="368300"/>
          </a:xfrm>
          <a:prstGeom prst="rect">
            <a:avLst/>
          </a:prstGeom>
          <a:noFill/>
          <a:ln w="9525">
            <a:noFill/>
            <a:miter lim="800000"/>
            <a:headEnd/>
            <a:tailEnd/>
          </a:ln>
        </p:spPr>
        <p:txBody>
          <a:bodyPr>
            <a:spAutoFit/>
          </a:bodyPr>
          <a:lstStyle/>
          <a:p>
            <a:pPr algn="ctr"/>
            <a:r>
              <a:rPr lang="en-US" b="1"/>
              <a:t>Bison Pool </a:t>
            </a:r>
          </a:p>
        </p:txBody>
      </p:sp>
      <p:sp>
        <p:nvSpPr>
          <p:cNvPr id="26646" name="TextBox 22"/>
          <p:cNvSpPr txBox="1">
            <a:spLocks noChangeArrowheads="1"/>
          </p:cNvSpPr>
          <p:nvPr/>
        </p:nvSpPr>
        <p:spPr bwMode="auto">
          <a:xfrm>
            <a:off x="6354763" y="1766888"/>
            <a:ext cx="533400" cy="584200"/>
          </a:xfrm>
          <a:prstGeom prst="rect">
            <a:avLst/>
          </a:prstGeom>
          <a:noFill/>
          <a:ln w="9525">
            <a:noFill/>
            <a:miter lim="800000"/>
            <a:headEnd/>
            <a:tailEnd/>
          </a:ln>
        </p:spPr>
        <p:txBody>
          <a:bodyPr>
            <a:spAutoFit/>
          </a:bodyPr>
          <a:lstStyle/>
          <a:p>
            <a:pPr algn="ctr"/>
            <a:r>
              <a:rPr lang="en-US" sz="3200" b="1"/>
              <a:t>+</a:t>
            </a:r>
          </a:p>
        </p:txBody>
      </p:sp>
      <p:sp>
        <p:nvSpPr>
          <p:cNvPr id="26647" name="TextBox 23"/>
          <p:cNvSpPr txBox="1">
            <a:spLocks noChangeArrowheads="1"/>
          </p:cNvSpPr>
          <p:nvPr/>
        </p:nvSpPr>
        <p:spPr bwMode="auto">
          <a:xfrm>
            <a:off x="6715125" y="1766888"/>
            <a:ext cx="2097088" cy="522287"/>
          </a:xfrm>
          <a:prstGeom prst="rect">
            <a:avLst/>
          </a:prstGeom>
          <a:noFill/>
          <a:ln w="9525">
            <a:noFill/>
            <a:miter lim="800000"/>
            <a:headEnd/>
            <a:tailEnd/>
          </a:ln>
        </p:spPr>
        <p:txBody>
          <a:bodyPr>
            <a:spAutoFit/>
          </a:bodyPr>
          <a:lstStyle/>
          <a:p>
            <a:pPr algn="ctr"/>
            <a:r>
              <a:rPr lang="en-US" sz="2800" b="1"/>
              <a:t>Nitrogen</a:t>
            </a:r>
          </a:p>
        </p:txBody>
      </p:sp>
      <p:sp>
        <p:nvSpPr>
          <p:cNvPr id="26648" name="TextBox 24"/>
          <p:cNvSpPr txBox="1">
            <a:spLocks noChangeArrowheads="1"/>
          </p:cNvSpPr>
          <p:nvPr/>
        </p:nvSpPr>
        <p:spPr bwMode="auto">
          <a:xfrm>
            <a:off x="3752850" y="3492500"/>
            <a:ext cx="395288" cy="369888"/>
          </a:xfrm>
          <a:prstGeom prst="rect">
            <a:avLst/>
          </a:prstGeom>
          <a:noFill/>
          <a:ln w="9525">
            <a:noFill/>
            <a:miter lim="800000"/>
            <a:headEnd/>
            <a:tailEnd/>
          </a:ln>
        </p:spPr>
        <p:txBody>
          <a:bodyPr>
            <a:spAutoFit/>
          </a:bodyPr>
          <a:lstStyle/>
          <a:p>
            <a:r>
              <a:rPr lang="en-US" b="1"/>
              <a:t>N</a:t>
            </a:r>
          </a:p>
        </p:txBody>
      </p:sp>
      <p:cxnSp>
        <p:nvCxnSpPr>
          <p:cNvPr id="27" name="Straight Arrow Connector 26"/>
          <p:cNvCxnSpPr/>
          <p:nvPr/>
        </p:nvCxnSpPr>
        <p:spPr>
          <a:xfrm>
            <a:off x="4148138" y="3760788"/>
            <a:ext cx="1036637" cy="760412"/>
          </a:xfrm>
          <a:prstGeom prst="straightConnector1">
            <a:avLst/>
          </a:prstGeom>
          <a:ln w="28575" cap="flat" cmpd="sng" algn="ctr">
            <a:solidFill>
              <a:schemeClr val="tx1">
                <a:lumMod val="95000"/>
                <a:lumOff val="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smtClean="0"/>
              <a:t>Introduction</a:t>
            </a:r>
          </a:p>
        </p:txBody>
      </p:sp>
      <p:sp>
        <p:nvSpPr>
          <p:cNvPr id="28674" name="Content Placeholder 3"/>
          <p:cNvSpPr>
            <a:spLocks noGrp="1"/>
          </p:cNvSpPr>
          <p:nvPr>
            <p:ph sz="half" idx="4294967295"/>
          </p:nvPr>
        </p:nvSpPr>
        <p:spPr>
          <a:xfrm>
            <a:off x="187325" y="1589088"/>
            <a:ext cx="3881438" cy="4056062"/>
          </a:xfrm>
        </p:spPr>
        <p:txBody>
          <a:bodyPr/>
          <a:lstStyle/>
          <a:p>
            <a:pPr eaLnBrk="1" hangingPunct="1">
              <a:lnSpc>
                <a:spcPct val="140000"/>
              </a:lnSpc>
            </a:pPr>
            <a:r>
              <a:rPr lang="en-US" sz="1600" smtClean="0"/>
              <a:t>Microbial mats are dominated by cyanobacteria that use the Calvin Cycle to fix CO</a:t>
            </a:r>
            <a:r>
              <a:rPr lang="en-US" sz="1600" baseline="-25000" smtClean="0"/>
              <a:t>2</a:t>
            </a:r>
            <a:r>
              <a:rPr lang="en-US" sz="1600" smtClean="0"/>
              <a:t> </a:t>
            </a:r>
          </a:p>
          <a:p>
            <a:pPr eaLnBrk="1" hangingPunct="1">
              <a:lnSpc>
                <a:spcPct val="140000"/>
              </a:lnSpc>
            </a:pPr>
            <a:r>
              <a:rPr lang="en-US" sz="1600" smtClean="0"/>
              <a:t>Key enzyme is the Ribulose 1,5-bisphosphate carboxylase/ oxygenase (RubisCO)</a:t>
            </a:r>
          </a:p>
          <a:p>
            <a:pPr eaLnBrk="1" hangingPunct="1">
              <a:lnSpc>
                <a:spcPct val="140000"/>
              </a:lnSpc>
            </a:pPr>
            <a:r>
              <a:rPr lang="en-US" sz="1600" smtClean="0"/>
              <a:t>Large subunit of RubisCO is encoded by </a:t>
            </a:r>
            <a:r>
              <a:rPr lang="en-US" sz="1600" i="1" smtClean="0"/>
              <a:t>rbcL</a:t>
            </a:r>
            <a:r>
              <a:rPr lang="en-US" sz="1600" smtClean="0"/>
              <a:t> </a:t>
            </a:r>
          </a:p>
          <a:p>
            <a:pPr eaLnBrk="1" hangingPunct="1">
              <a:lnSpc>
                <a:spcPct val="140000"/>
              </a:lnSpc>
            </a:pPr>
            <a:endParaRPr lang="en-US" sz="1600" smtClean="0"/>
          </a:p>
        </p:txBody>
      </p:sp>
      <p:pic>
        <p:nvPicPr>
          <p:cNvPr id="28675" name="Picture 4"/>
          <p:cNvPicPr>
            <a:picLocks noChangeAspect="1"/>
          </p:cNvPicPr>
          <p:nvPr/>
        </p:nvPicPr>
        <p:blipFill>
          <a:blip r:embed="rId3"/>
          <a:srcRect/>
          <a:stretch>
            <a:fillRect/>
          </a:stretch>
        </p:blipFill>
        <p:spPr bwMode="auto">
          <a:xfrm>
            <a:off x="4318000" y="1589088"/>
            <a:ext cx="4540250" cy="297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mtClean="0"/>
              <a:t>Introduction</a:t>
            </a:r>
          </a:p>
        </p:txBody>
      </p:sp>
      <p:sp>
        <p:nvSpPr>
          <p:cNvPr id="30722" name="Content Placeholder 3"/>
          <p:cNvSpPr>
            <a:spLocks noGrp="1"/>
          </p:cNvSpPr>
          <p:nvPr>
            <p:ph sz="half" idx="4294967295"/>
          </p:nvPr>
        </p:nvSpPr>
        <p:spPr>
          <a:xfrm>
            <a:off x="187325" y="1589088"/>
            <a:ext cx="3565525" cy="4056062"/>
          </a:xfrm>
        </p:spPr>
        <p:txBody>
          <a:bodyPr/>
          <a:lstStyle/>
          <a:p>
            <a:pPr eaLnBrk="1" hangingPunct="1">
              <a:lnSpc>
                <a:spcPct val="150000"/>
              </a:lnSpc>
            </a:pPr>
            <a:r>
              <a:rPr lang="en-US" sz="1900" smtClean="0"/>
              <a:t>Reductive tricarboxylic acid cycle </a:t>
            </a:r>
          </a:p>
          <a:p>
            <a:pPr eaLnBrk="1" hangingPunct="1">
              <a:lnSpc>
                <a:spcPct val="150000"/>
              </a:lnSpc>
            </a:pPr>
            <a:r>
              <a:rPr lang="en-US" sz="1900" smtClean="0"/>
              <a:t>Alternative pathway for CO</a:t>
            </a:r>
            <a:r>
              <a:rPr lang="en-US" sz="1900" baseline="-25000" smtClean="0"/>
              <a:t>2</a:t>
            </a:r>
            <a:r>
              <a:rPr lang="en-US" sz="1900" smtClean="0"/>
              <a:t> fixation</a:t>
            </a:r>
          </a:p>
          <a:p>
            <a:pPr eaLnBrk="1" hangingPunct="1">
              <a:lnSpc>
                <a:spcPct val="150000"/>
              </a:lnSpc>
            </a:pPr>
            <a:r>
              <a:rPr lang="en-US" sz="1900" smtClean="0"/>
              <a:t>Key enzyme is ATP citrate lyase encoded by </a:t>
            </a:r>
            <a:r>
              <a:rPr lang="en-US" sz="1900" i="1" smtClean="0"/>
              <a:t>aclB</a:t>
            </a:r>
          </a:p>
        </p:txBody>
      </p:sp>
      <p:pic>
        <p:nvPicPr>
          <p:cNvPr id="30723" name="Picture 4"/>
          <p:cNvPicPr>
            <a:picLocks noChangeAspect="1"/>
          </p:cNvPicPr>
          <p:nvPr/>
        </p:nvPicPr>
        <p:blipFill>
          <a:blip r:embed="rId3"/>
          <a:srcRect/>
          <a:stretch>
            <a:fillRect/>
          </a:stretch>
        </p:blipFill>
        <p:spPr bwMode="auto">
          <a:xfrm>
            <a:off x="4462463" y="1371600"/>
            <a:ext cx="4225925" cy="496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eaLnBrk="1" hangingPunct="1"/>
            <a:r>
              <a:rPr lang="en-US" smtClean="0"/>
              <a:t>Introduction</a:t>
            </a:r>
          </a:p>
        </p:txBody>
      </p:sp>
      <p:sp>
        <p:nvSpPr>
          <p:cNvPr id="32770" name="Content Placeholder 3"/>
          <p:cNvSpPr>
            <a:spLocks noGrp="1"/>
          </p:cNvSpPr>
          <p:nvPr>
            <p:ph sz="half" idx="4294967295"/>
          </p:nvPr>
        </p:nvSpPr>
        <p:spPr>
          <a:xfrm>
            <a:off x="187325" y="1589088"/>
            <a:ext cx="3884613" cy="4713287"/>
          </a:xfrm>
        </p:spPr>
        <p:txBody>
          <a:bodyPr/>
          <a:lstStyle/>
          <a:p>
            <a:pPr eaLnBrk="1" hangingPunct="1"/>
            <a:r>
              <a:rPr lang="en-US" sz="1900" smtClean="0">
                <a:latin typeface="Arial" charset="0"/>
              </a:rPr>
              <a:t>Nitrogen fixation </a:t>
            </a:r>
          </a:p>
          <a:p>
            <a:pPr eaLnBrk="1" hangingPunct="1"/>
            <a:r>
              <a:rPr lang="en-US" sz="1900" smtClean="0">
                <a:latin typeface="Arial" charset="0"/>
              </a:rPr>
              <a:t>Nitrogenase requires iron (Fe) and molybdenum (Mo) </a:t>
            </a:r>
          </a:p>
          <a:p>
            <a:pPr eaLnBrk="1" hangingPunct="1"/>
            <a:r>
              <a:rPr lang="en-US" sz="1900" i="1" smtClean="0">
                <a:latin typeface="Arial" charset="0"/>
              </a:rPr>
              <a:t>nifH</a:t>
            </a:r>
            <a:r>
              <a:rPr lang="en-US" sz="1900" smtClean="0">
                <a:latin typeface="Arial" charset="0"/>
              </a:rPr>
              <a:t> encodes subunit of nitrogenase </a:t>
            </a:r>
          </a:p>
          <a:p>
            <a:pPr eaLnBrk="1" hangingPunct="1"/>
            <a:r>
              <a:rPr lang="en-US" sz="1900" smtClean="0">
                <a:latin typeface="Arial" charset="0"/>
              </a:rPr>
              <a:t>Microbes typically use trace concentrations of metal </a:t>
            </a:r>
          </a:p>
          <a:p>
            <a:pPr eaLnBrk="1" hangingPunct="1"/>
            <a:r>
              <a:rPr lang="en-US" sz="1900" smtClean="0">
                <a:latin typeface="Arial" charset="0"/>
              </a:rPr>
              <a:t>Mo storage protein encoded by </a:t>
            </a:r>
            <a:r>
              <a:rPr lang="en-US" sz="1900" i="1" smtClean="0">
                <a:latin typeface="Arial" charset="0"/>
              </a:rPr>
              <a:t>mop</a:t>
            </a:r>
            <a:endParaRPr lang="en-US" sz="1900" smtClean="0">
              <a:latin typeface="Arial" charset="0"/>
            </a:endParaRPr>
          </a:p>
          <a:p>
            <a:pPr eaLnBrk="1" hangingPunct="1"/>
            <a:r>
              <a:rPr lang="en-US" sz="1900" smtClean="0">
                <a:latin typeface="Arial" charset="0"/>
              </a:rPr>
              <a:t>Other N assimilation genes, like the assimilatory nitrate reductase require Mo</a:t>
            </a:r>
          </a:p>
        </p:txBody>
      </p:sp>
      <p:sp>
        <p:nvSpPr>
          <p:cNvPr id="32771" name="Text Box 41"/>
          <p:cNvSpPr txBox="1">
            <a:spLocks noChangeArrowheads="1"/>
          </p:cNvSpPr>
          <p:nvPr/>
        </p:nvSpPr>
        <p:spPr bwMode="auto">
          <a:xfrm>
            <a:off x="4214813" y="1798638"/>
            <a:ext cx="2455862" cy="854075"/>
          </a:xfrm>
          <a:prstGeom prst="rect">
            <a:avLst/>
          </a:prstGeom>
          <a:solidFill>
            <a:schemeClr val="bg1"/>
          </a:solidFill>
          <a:ln w="9525">
            <a:noFill/>
            <a:miter lim="800000"/>
            <a:headEnd/>
            <a:tailEnd/>
          </a:ln>
        </p:spPr>
        <p:txBody>
          <a:bodyPr>
            <a:spAutoFit/>
          </a:bodyPr>
          <a:lstStyle/>
          <a:p>
            <a:pPr algn="ctr">
              <a:spcBef>
                <a:spcPct val="50000"/>
              </a:spcBef>
            </a:pPr>
            <a:r>
              <a:rPr lang="en-US" sz="2000">
                <a:latin typeface="Goudy Old Style"/>
              </a:rPr>
              <a:t>N</a:t>
            </a:r>
            <a:r>
              <a:rPr lang="en-US" sz="2000" baseline="-25000">
                <a:latin typeface="Goudy Old Style"/>
              </a:rPr>
              <a:t>2</a:t>
            </a:r>
            <a:r>
              <a:rPr lang="en-US" sz="2000">
                <a:latin typeface="Goudy Old Style"/>
              </a:rPr>
              <a:t>   </a:t>
            </a:r>
            <a:r>
              <a:rPr lang="en-US" sz="2000">
                <a:latin typeface="Goudy Old Style"/>
                <a:sym typeface="Wingdings" pitchFamily="2" charset="2"/>
              </a:rPr>
              <a:t></a:t>
            </a:r>
            <a:r>
              <a:rPr lang="en-US" sz="2000">
                <a:latin typeface="Goudy Old Style"/>
              </a:rPr>
              <a:t>    NH</a:t>
            </a:r>
            <a:r>
              <a:rPr lang="en-US" sz="2000" baseline="-25000">
                <a:latin typeface="Goudy Old Style"/>
              </a:rPr>
              <a:t>4</a:t>
            </a:r>
            <a:r>
              <a:rPr lang="en-US" sz="2000" baseline="30000">
                <a:latin typeface="Goudy Old Style"/>
              </a:rPr>
              <a:t>+</a:t>
            </a:r>
          </a:p>
          <a:p>
            <a:pPr algn="ctr">
              <a:spcBef>
                <a:spcPct val="50000"/>
              </a:spcBef>
            </a:pPr>
            <a:r>
              <a:rPr lang="en-US" sz="2000">
                <a:latin typeface="Goudy Old Style"/>
              </a:rPr>
              <a:t>Nitrogenase</a:t>
            </a:r>
          </a:p>
        </p:txBody>
      </p:sp>
      <p:pic>
        <p:nvPicPr>
          <p:cNvPr id="32772" name="Picture 43" descr="tk6034scheme1"/>
          <p:cNvPicPr>
            <a:picLocks noChangeAspect="1" noChangeArrowheads="1"/>
          </p:cNvPicPr>
          <p:nvPr/>
        </p:nvPicPr>
        <p:blipFill>
          <a:blip r:embed="rId3"/>
          <a:srcRect/>
          <a:stretch>
            <a:fillRect/>
          </a:stretch>
        </p:blipFill>
        <p:spPr bwMode="auto">
          <a:xfrm>
            <a:off x="7134225" y="1589088"/>
            <a:ext cx="1254125" cy="1265237"/>
          </a:xfrm>
          <a:prstGeom prst="rect">
            <a:avLst/>
          </a:prstGeom>
          <a:noFill/>
          <a:ln w="9525">
            <a:noFill/>
            <a:miter lim="800000"/>
            <a:headEnd/>
            <a:tailEnd/>
          </a:ln>
        </p:spPr>
      </p:pic>
      <p:pic>
        <p:nvPicPr>
          <p:cNvPr id="24" name="Picture 23"/>
          <p:cNvPicPr>
            <a:picLocks noChangeAspect="1"/>
          </p:cNvPicPr>
          <p:nvPr/>
        </p:nvPicPr>
        <p:blipFill>
          <a:blip r:embed="rId4"/>
          <a:srcRect/>
          <a:stretch>
            <a:fillRect/>
          </a:stretch>
        </p:blipFill>
        <p:spPr bwMode="auto">
          <a:xfrm>
            <a:off x="4071938" y="3222625"/>
            <a:ext cx="4943475" cy="307975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
        <p:nvSpPr>
          <p:cNvPr id="32774" name="TextBox 25"/>
          <p:cNvSpPr txBox="1">
            <a:spLocks noChangeArrowheads="1"/>
          </p:cNvSpPr>
          <p:nvPr/>
        </p:nvSpPr>
        <p:spPr bwMode="auto">
          <a:xfrm>
            <a:off x="4306888" y="6515100"/>
            <a:ext cx="4473575" cy="304800"/>
          </a:xfrm>
          <a:prstGeom prst="rect">
            <a:avLst/>
          </a:prstGeom>
          <a:noFill/>
          <a:ln w="9525">
            <a:noFill/>
            <a:miter lim="800000"/>
            <a:headEnd/>
            <a:tailEnd/>
          </a:ln>
        </p:spPr>
        <p:txBody>
          <a:bodyPr>
            <a:spAutoFit/>
          </a:bodyPr>
          <a:lstStyle/>
          <a:p>
            <a:r>
              <a:rPr lang="en-US" sz="1400">
                <a:ea typeface="MS PGothic" pitchFamily="34" charset="-128"/>
              </a:rPr>
              <a:t>Dixon and Kahn 2004 Nature Reviews Microbiology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Methods</a:t>
            </a:r>
          </a:p>
        </p:txBody>
      </p:sp>
      <p:sp>
        <p:nvSpPr>
          <p:cNvPr id="34818" name="Content Placeholder 2"/>
          <p:cNvSpPr>
            <a:spLocks noGrp="1"/>
          </p:cNvSpPr>
          <p:nvPr>
            <p:ph idx="1"/>
          </p:nvPr>
        </p:nvSpPr>
        <p:spPr>
          <a:xfrm>
            <a:off x="431800" y="1433513"/>
            <a:ext cx="8326438" cy="2117725"/>
          </a:xfrm>
        </p:spPr>
        <p:txBody>
          <a:bodyPr/>
          <a:lstStyle/>
          <a:p>
            <a:pPr eaLnBrk="1" hangingPunct="1">
              <a:lnSpc>
                <a:spcPct val="150000"/>
              </a:lnSpc>
            </a:pPr>
            <a:r>
              <a:rPr lang="en-US" dirty="0" smtClean="0"/>
              <a:t>Bison Pool samples incubated overnight in bottles at </a:t>
            </a:r>
            <a:r>
              <a:rPr lang="en-US" i="1" dirty="0" smtClean="0"/>
              <a:t>in situ </a:t>
            </a:r>
            <a:r>
              <a:rPr lang="en-US" dirty="0" smtClean="0"/>
              <a:t>temperatures without nutrient addition (C) and with nutrient addition (N</a:t>
            </a:r>
            <a:r>
              <a:rPr lang="en-US" dirty="0" smtClean="0"/>
              <a:t>, P, Fe, NP, </a:t>
            </a:r>
            <a:r>
              <a:rPr lang="en-US" dirty="0" err="1" smtClean="0"/>
              <a:t>NFe</a:t>
            </a:r>
            <a:r>
              <a:rPr lang="en-US" dirty="0" smtClean="0"/>
              <a:t>, </a:t>
            </a:r>
            <a:r>
              <a:rPr lang="en-US" dirty="0" err="1" smtClean="0"/>
              <a:t>PFe</a:t>
            </a:r>
            <a:r>
              <a:rPr lang="en-US" dirty="0" smtClean="0"/>
              <a:t>, and </a:t>
            </a:r>
            <a:r>
              <a:rPr lang="en-US" dirty="0" err="1" smtClean="0"/>
              <a:t>NPFe</a:t>
            </a:r>
            <a:r>
              <a:rPr lang="en-US" dirty="0" smtClean="0"/>
              <a:t>)</a:t>
            </a:r>
            <a:endParaRPr lang="en-US" dirty="0" smtClean="0"/>
          </a:p>
        </p:txBody>
      </p:sp>
      <p:pic>
        <p:nvPicPr>
          <p:cNvPr id="34819" name="Picture 4"/>
          <p:cNvPicPr>
            <a:picLocks noChangeAspect="1"/>
          </p:cNvPicPr>
          <p:nvPr/>
        </p:nvPicPr>
        <p:blipFill>
          <a:blip r:embed="rId3"/>
          <a:srcRect r="32425"/>
          <a:stretch>
            <a:fillRect/>
          </a:stretch>
        </p:blipFill>
        <p:spPr bwMode="auto">
          <a:xfrm>
            <a:off x="2368550" y="3879850"/>
            <a:ext cx="796925" cy="2833688"/>
          </a:xfrm>
          <a:prstGeom prst="rect">
            <a:avLst/>
          </a:prstGeom>
          <a:noFill/>
          <a:ln w="9525">
            <a:noFill/>
            <a:miter lim="800000"/>
            <a:headEnd/>
            <a:tailEnd/>
          </a:ln>
        </p:spPr>
      </p:pic>
      <p:pic>
        <p:nvPicPr>
          <p:cNvPr id="34820" name="Picture 6"/>
          <p:cNvPicPr>
            <a:picLocks noChangeAspect="1"/>
          </p:cNvPicPr>
          <p:nvPr/>
        </p:nvPicPr>
        <p:blipFill>
          <a:blip r:embed="rId4"/>
          <a:srcRect/>
          <a:stretch>
            <a:fillRect/>
          </a:stretch>
        </p:blipFill>
        <p:spPr bwMode="auto">
          <a:xfrm>
            <a:off x="431800" y="3857625"/>
            <a:ext cx="965200" cy="2855913"/>
          </a:xfrm>
          <a:prstGeom prst="rect">
            <a:avLst/>
          </a:prstGeom>
          <a:noFill/>
          <a:ln w="9525">
            <a:noFill/>
            <a:miter lim="800000"/>
            <a:headEnd/>
            <a:tailEnd/>
          </a:ln>
        </p:spPr>
      </p:pic>
      <p:sp>
        <p:nvSpPr>
          <p:cNvPr id="34821" name="TextBox 7"/>
          <p:cNvSpPr txBox="1">
            <a:spLocks noChangeArrowheads="1"/>
          </p:cNvSpPr>
          <p:nvPr/>
        </p:nvSpPr>
        <p:spPr bwMode="auto">
          <a:xfrm>
            <a:off x="142875" y="3509963"/>
            <a:ext cx="2349500" cy="369887"/>
          </a:xfrm>
          <a:prstGeom prst="rect">
            <a:avLst/>
          </a:prstGeom>
          <a:noFill/>
          <a:ln w="9525">
            <a:noFill/>
            <a:miter lim="800000"/>
            <a:headEnd/>
            <a:tailEnd/>
          </a:ln>
        </p:spPr>
        <p:txBody>
          <a:bodyPr>
            <a:spAutoFit/>
          </a:bodyPr>
          <a:lstStyle/>
          <a:p>
            <a:r>
              <a:rPr lang="en-US"/>
              <a:t>Extract DNA/RNA</a:t>
            </a:r>
          </a:p>
        </p:txBody>
      </p:sp>
      <p:cxnSp>
        <p:nvCxnSpPr>
          <p:cNvPr id="10" name="Curved Connector 9"/>
          <p:cNvCxnSpPr/>
          <p:nvPr/>
        </p:nvCxnSpPr>
        <p:spPr>
          <a:xfrm flipV="1">
            <a:off x="4508500" y="4700588"/>
            <a:ext cx="465138" cy="14922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3" name="Curved Connector 12"/>
          <p:cNvCxnSpPr/>
          <p:nvPr/>
        </p:nvCxnSpPr>
        <p:spPr>
          <a:xfrm>
            <a:off x="5205413" y="5227638"/>
            <a:ext cx="433387" cy="24130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flipV="1">
            <a:off x="5205413" y="4700588"/>
            <a:ext cx="433387" cy="149225"/>
          </a:xfrm>
          <a:prstGeom prst="curvedConnector3">
            <a:avLst>
              <a:gd name="adj1" fmla="val 53258"/>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flipV="1">
            <a:off x="4756150" y="4946650"/>
            <a:ext cx="434975" cy="160338"/>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466850" y="5037138"/>
            <a:ext cx="749300" cy="142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p:nvPr/>
        </p:nvCxnSpPr>
        <p:spPr>
          <a:xfrm>
            <a:off x="5029200" y="5575300"/>
            <a:ext cx="433388" cy="80963"/>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Curved Connector 31"/>
          <p:cNvCxnSpPr/>
          <p:nvPr/>
        </p:nvCxnSpPr>
        <p:spPr>
          <a:xfrm flipV="1">
            <a:off x="4508500" y="5172075"/>
            <a:ext cx="465138" cy="17621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433763" y="5037138"/>
            <a:ext cx="7239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flipV="1">
            <a:off x="8043863" y="3630613"/>
            <a:ext cx="381000" cy="227012"/>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2" name="Curved Connector 41"/>
          <p:cNvCxnSpPr/>
          <p:nvPr/>
        </p:nvCxnSpPr>
        <p:spPr>
          <a:xfrm rot="16200000" flipH="1">
            <a:off x="8063706" y="4088607"/>
            <a:ext cx="328613" cy="19685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5400000">
            <a:off x="8398669" y="3880644"/>
            <a:ext cx="328613" cy="28257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9" name="Curved Connector 48"/>
          <p:cNvCxnSpPr/>
          <p:nvPr/>
        </p:nvCxnSpPr>
        <p:spPr>
          <a:xfrm rot="5400000">
            <a:off x="8028782" y="4796631"/>
            <a:ext cx="328612" cy="28257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Curved Connector 49"/>
          <p:cNvCxnSpPr/>
          <p:nvPr/>
        </p:nvCxnSpPr>
        <p:spPr>
          <a:xfrm rot="16200000" flipH="1">
            <a:off x="8409782" y="5064919"/>
            <a:ext cx="328612" cy="1968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flipV="1">
            <a:off x="8051800" y="5214938"/>
            <a:ext cx="381000" cy="22701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Curved Connector 52"/>
          <p:cNvCxnSpPr/>
          <p:nvPr/>
        </p:nvCxnSpPr>
        <p:spPr>
          <a:xfrm flipV="1">
            <a:off x="7900988" y="6008688"/>
            <a:ext cx="381000" cy="227012"/>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rot="16200000" flipH="1">
            <a:off x="7740651" y="6311900"/>
            <a:ext cx="328612" cy="198437"/>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55" name="Curved Connector 54"/>
          <p:cNvCxnSpPr/>
          <p:nvPr/>
        </p:nvCxnSpPr>
        <p:spPr>
          <a:xfrm flipV="1">
            <a:off x="8091488" y="6273800"/>
            <a:ext cx="381000" cy="227013"/>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6338888" y="5067300"/>
            <a:ext cx="982662"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840" name="TextBox 57"/>
          <p:cNvSpPr txBox="1">
            <a:spLocks noChangeArrowheads="1"/>
          </p:cNvSpPr>
          <p:nvPr/>
        </p:nvSpPr>
        <p:spPr bwMode="auto">
          <a:xfrm>
            <a:off x="6102350" y="4557713"/>
            <a:ext cx="1406525" cy="1581150"/>
          </a:xfrm>
          <a:prstGeom prst="rect">
            <a:avLst/>
          </a:prstGeom>
          <a:noFill/>
          <a:ln w="9525">
            <a:noFill/>
            <a:miter lim="800000"/>
            <a:headEnd/>
            <a:tailEnd/>
          </a:ln>
        </p:spPr>
        <p:txBody>
          <a:bodyPr>
            <a:spAutoFit/>
          </a:bodyPr>
          <a:lstStyle/>
          <a:p>
            <a:pPr algn="ctr"/>
            <a:r>
              <a:rPr lang="en-US" sz="1400"/>
              <a:t>PCR amplify w/ primers:</a:t>
            </a:r>
          </a:p>
          <a:p>
            <a:pPr algn="ctr"/>
            <a:endParaRPr lang="en-US" sz="1400"/>
          </a:p>
          <a:p>
            <a:pPr algn="ctr"/>
            <a:r>
              <a:rPr lang="en-US" sz="1400" i="1"/>
              <a:t>rbcL</a:t>
            </a:r>
          </a:p>
          <a:p>
            <a:pPr algn="ctr"/>
            <a:r>
              <a:rPr lang="en-US" sz="1400" i="1"/>
              <a:t>acbL</a:t>
            </a:r>
          </a:p>
          <a:p>
            <a:pPr algn="ctr"/>
            <a:r>
              <a:rPr lang="en-US" sz="1400" i="1"/>
              <a:t>nifH</a:t>
            </a:r>
          </a:p>
          <a:p>
            <a:pPr algn="ctr"/>
            <a:r>
              <a:rPr lang="en-US" sz="1400" i="1"/>
              <a:t>mop</a:t>
            </a:r>
          </a:p>
        </p:txBody>
      </p:sp>
      <p:sp>
        <p:nvSpPr>
          <p:cNvPr id="34841" name="TextBox 58"/>
          <p:cNvSpPr txBox="1">
            <a:spLocks noChangeArrowheads="1"/>
          </p:cNvSpPr>
          <p:nvPr/>
        </p:nvSpPr>
        <p:spPr bwMode="auto">
          <a:xfrm>
            <a:off x="3263900" y="4678363"/>
            <a:ext cx="969963" cy="307975"/>
          </a:xfrm>
          <a:prstGeom prst="rect">
            <a:avLst/>
          </a:prstGeom>
          <a:noFill/>
          <a:ln w="9525">
            <a:noFill/>
            <a:miter lim="800000"/>
            <a:headEnd/>
            <a:tailEnd/>
          </a:ln>
        </p:spPr>
        <p:txBody>
          <a:bodyPr>
            <a:spAutoFit/>
          </a:bodyPr>
          <a:lstStyle/>
          <a:p>
            <a:pPr algn="ctr"/>
            <a:r>
              <a:rPr lang="en-US" sz="1400"/>
              <a:t>Reverse</a:t>
            </a:r>
          </a:p>
        </p:txBody>
      </p:sp>
      <p:sp>
        <p:nvSpPr>
          <p:cNvPr id="34842" name="TextBox 59"/>
          <p:cNvSpPr txBox="1">
            <a:spLocks noChangeArrowheads="1"/>
          </p:cNvSpPr>
          <p:nvPr/>
        </p:nvSpPr>
        <p:spPr bwMode="auto">
          <a:xfrm>
            <a:off x="3040063" y="5092700"/>
            <a:ext cx="1404937" cy="738188"/>
          </a:xfrm>
          <a:prstGeom prst="rect">
            <a:avLst/>
          </a:prstGeom>
          <a:noFill/>
          <a:ln w="9525">
            <a:noFill/>
            <a:miter lim="800000"/>
            <a:headEnd/>
            <a:tailEnd/>
          </a:ln>
        </p:spPr>
        <p:txBody>
          <a:bodyPr>
            <a:spAutoFit/>
          </a:bodyPr>
          <a:lstStyle/>
          <a:p>
            <a:pPr algn="ctr"/>
            <a:r>
              <a:rPr lang="en-US" sz="1400"/>
              <a:t>Transcribed RNA into </a:t>
            </a:r>
          </a:p>
          <a:p>
            <a:pPr algn="ctr"/>
            <a:r>
              <a:rPr lang="en-US" sz="1400"/>
              <a:t>cDNA</a:t>
            </a:r>
          </a:p>
        </p:txBody>
      </p:sp>
      <p:sp>
        <p:nvSpPr>
          <p:cNvPr id="34843" name="TextBox 62"/>
          <p:cNvSpPr txBox="1">
            <a:spLocks noChangeArrowheads="1"/>
          </p:cNvSpPr>
          <p:nvPr/>
        </p:nvSpPr>
        <p:spPr bwMode="auto">
          <a:xfrm>
            <a:off x="1085850" y="4756150"/>
            <a:ext cx="1406525" cy="307975"/>
          </a:xfrm>
          <a:prstGeom prst="rect">
            <a:avLst/>
          </a:prstGeom>
          <a:noFill/>
          <a:ln w="9525">
            <a:noFill/>
            <a:miter lim="800000"/>
            <a:headEnd/>
            <a:tailEnd/>
          </a:ln>
        </p:spPr>
        <p:txBody>
          <a:bodyPr>
            <a:spAutoFit/>
          </a:bodyPr>
          <a:lstStyle/>
          <a:p>
            <a:pPr algn="ctr"/>
            <a:r>
              <a:rPr lang="en-US" sz="1400"/>
              <a:t>DNase</a:t>
            </a:r>
          </a:p>
        </p:txBody>
      </p:sp>
      <p:sp>
        <p:nvSpPr>
          <p:cNvPr id="34844" name="TextBox 63"/>
          <p:cNvSpPr txBox="1">
            <a:spLocks noChangeArrowheads="1"/>
          </p:cNvSpPr>
          <p:nvPr/>
        </p:nvSpPr>
        <p:spPr bwMode="auto">
          <a:xfrm>
            <a:off x="1114425" y="5092700"/>
            <a:ext cx="1406525" cy="523875"/>
          </a:xfrm>
          <a:prstGeom prst="rect">
            <a:avLst/>
          </a:prstGeom>
          <a:noFill/>
          <a:ln w="9525">
            <a:noFill/>
            <a:miter lim="800000"/>
            <a:headEnd/>
            <a:tailEnd/>
          </a:ln>
        </p:spPr>
        <p:txBody>
          <a:bodyPr>
            <a:spAutoFit/>
          </a:bodyPr>
          <a:lstStyle/>
          <a:p>
            <a:pPr algn="ctr"/>
            <a:r>
              <a:rPr lang="en-US" sz="1400"/>
              <a:t>Degrade </a:t>
            </a:r>
          </a:p>
          <a:p>
            <a:pPr algn="ctr"/>
            <a:r>
              <a:rPr lang="en-US" sz="1400"/>
              <a:t>DNA</a:t>
            </a:r>
          </a:p>
        </p:txBody>
      </p:sp>
      <p:cxnSp>
        <p:nvCxnSpPr>
          <p:cNvPr id="2" name="Curved Connector 14"/>
          <p:cNvCxnSpPr/>
          <p:nvPr/>
        </p:nvCxnSpPr>
        <p:spPr>
          <a:xfrm flipV="1">
            <a:off x="5357813" y="4408488"/>
            <a:ext cx="433387" cy="149225"/>
          </a:xfrm>
          <a:prstGeom prst="curvedConnector3">
            <a:avLst>
              <a:gd name="adj1" fmla="val 53258"/>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3" name="Curved Connector 14"/>
          <p:cNvCxnSpPr/>
          <p:nvPr/>
        </p:nvCxnSpPr>
        <p:spPr>
          <a:xfrm flipV="1">
            <a:off x="5462588" y="5005388"/>
            <a:ext cx="433387" cy="149225"/>
          </a:xfrm>
          <a:prstGeom prst="curvedConnector3">
            <a:avLst>
              <a:gd name="adj1" fmla="val 53258"/>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4" name="Curved Connector 14"/>
          <p:cNvCxnSpPr/>
          <p:nvPr/>
        </p:nvCxnSpPr>
        <p:spPr>
          <a:xfrm flipV="1">
            <a:off x="4756150" y="5273675"/>
            <a:ext cx="433388" cy="149225"/>
          </a:xfrm>
          <a:prstGeom prst="curvedConnector3">
            <a:avLst>
              <a:gd name="adj1" fmla="val 53258"/>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5" name="Curved Connector 14"/>
          <p:cNvCxnSpPr/>
          <p:nvPr/>
        </p:nvCxnSpPr>
        <p:spPr>
          <a:xfrm flipV="1">
            <a:off x="4924425" y="5756275"/>
            <a:ext cx="433388" cy="149225"/>
          </a:xfrm>
          <a:prstGeom prst="curvedConnector3">
            <a:avLst>
              <a:gd name="adj1" fmla="val 53258"/>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6" name="Curved Connector 14"/>
          <p:cNvCxnSpPr/>
          <p:nvPr/>
        </p:nvCxnSpPr>
        <p:spPr>
          <a:xfrm flipV="1">
            <a:off x="4538663" y="5541963"/>
            <a:ext cx="433387" cy="149225"/>
          </a:xfrm>
          <a:prstGeom prst="curvedConnector3">
            <a:avLst>
              <a:gd name="adj1" fmla="val 53258"/>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7" name="Curved Connector 17"/>
          <p:cNvCxnSpPr/>
          <p:nvPr/>
        </p:nvCxnSpPr>
        <p:spPr>
          <a:xfrm flipV="1">
            <a:off x="5462588" y="4700588"/>
            <a:ext cx="434975" cy="160337"/>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8" name="Curved Connector 14"/>
          <p:cNvCxnSpPr/>
          <p:nvPr/>
        </p:nvCxnSpPr>
        <p:spPr>
          <a:xfrm flipV="1">
            <a:off x="5140325" y="4930775"/>
            <a:ext cx="433388" cy="149225"/>
          </a:xfrm>
          <a:prstGeom prst="curvedConnector3">
            <a:avLst>
              <a:gd name="adj1" fmla="val 53258"/>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9" name="Curved Connector 14"/>
          <p:cNvCxnSpPr/>
          <p:nvPr/>
        </p:nvCxnSpPr>
        <p:spPr>
          <a:xfrm flipV="1">
            <a:off x="5549900" y="5656263"/>
            <a:ext cx="433388" cy="149225"/>
          </a:xfrm>
          <a:prstGeom prst="curvedConnector3">
            <a:avLst>
              <a:gd name="adj1" fmla="val 53258"/>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11" name="Curved Connector 14"/>
          <p:cNvCxnSpPr/>
          <p:nvPr/>
        </p:nvCxnSpPr>
        <p:spPr>
          <a:xfrm flipV="1">
            <a:off x="5549900" y="5500688"/>
            <a:ext cx="433388" cy="149225"/>
          </a:xfrm>
          <a:prstGeom prst="curvedConnector3">
            <a:avLst>
              <a:gd name="adj1" fmla="val 53258"/>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14" name="Curved Connector 29"/>
          <p:cNvCxnSpPr/>
          <p:nvPr/>
        </p:nvCxnSpPr>
        <p:spPr>
          <a:xfrm>
            <a:off x="5668963" y="5246688"/>
            <a:ext cx="433387" cy="80962"/>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Curved Connector 9"/>
          <p:cNvCxnSpPr/>
          <p:nvPr/>
        </p:nvCxnSpPr>
        <p:spPr>
          <a:xfrm flipV="1">
            <a:off x="4564063" y="5756275"/>
            <a:ext cx="465137" cy="14922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 name="Curved Connector 12"/>
          <p:cNvCxnSpPr/>
          <p:nvPr/>
        </p:nvCxnSpPr>
        <p:spPr>
          <a:xfrm>
            <a:off x="4811713" y="4459288"/>
            <a:ext cx="433387" cy="24130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Curved Connector 29"/>
          <p:cNvCxnSpPr/>
          <p:nvPr/>
        </p:nvCxnSpPr>
        <p:spPr>
          <a:xfrm>
            <a:off x="4233863" y="4459288"/>
            <a:ext cx="433387" cy="80962"/>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Curved Connector 29"/>
          <p:cNvCxnSpPr/>
          <p:nvPr/>
        </p:nvCxnSpPr>
        <p:spPr>
          <a:xfrm>
            <a:off x="4922838" y="4310063"/>
            <a:ext cx="433387" cy="80962"/>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Curved Connector 41"/>
          <p:cNvCxnSpPr/>
          <p:nvPr/>
        </p:nvCxnSpPr>
        <p:spPr>
          <a:xfrm rot="16200000" flipH="1">
            <a:off x="8406607" y="3531394"/>
            <a:ext cx="328612" cy="19685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2" name="Curved Connector 38"/>
          <p:cNvCxnSpPr/>
          <p:nvPr/>
        </p:nvCxnSpPr>
        <p:spPr>
          <a:xfrm flipV="1">
            <a:off x="8196263" y="3783013"/>
            <a:ext cx="381000" cy="227012"/>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 name="Curved Connector 47"/>
          <p:cNvCxnSpPr/>
          <p:nvPr/>
        </p:nvCxnSpPr>
        <p:spPr>
          <a:xfrm rot="5400000">
            <a:off x="8551069" y="4033044"/>
            <a:ext cx="328613" cy="28257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4" name="Curved Connector 38"/>
          <p:cNvCxnSpPr/>
          <p:nvPr/>
        </p:nvCxnSpPr>
        <p:spPr>
          <a:xfrm flipV="1">
            <a:off x="7900988" y="3879850"/>
            <a:ext cx="381000" cy="22701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 name="Curved Connector 47"/>
          <p:cNvCxnSpPr/>
          <p:nvPr/>
        </p:nvCxnSpPr>
        <p:spPr>
          <a:xfrm rot="5400000">
            <a:off x="8268495" y="4209256"/>
            <a:ext cx="328612" cy="28257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6" name="Curved Connector 41"/>
          <p:cNvCxnSpPr/>
          <p:nvPr/>
        </p:nvCxnSpPr>
        <p:spPr>
          <a:xfrm rot="16200000" flipH="1">
            <a:off x="7965281" y="4336257"/>
            <a:ext cx="328613" cy="19685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7" name="Curved Connector 41"/>
          <p:cNvCxnSpPr/>
          <p:nvPr/>
        </p:nvCxnSpPr>
        <p:spPr>
          <a:xfrm rot="16200000" flipH="1">
            <a:off x="7741444" y="3848894"/>
            <a:ext cx="328612" cy="19685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8" name="Curved Connector 48"/>
          <p:cNvCxnSpPr/>
          <p:nvPr/>
        </p:nvCxnSpPr>
        <p:spPr>
          <a:xfrm rot="5400000">
            <a:off x="8127206" y="4937919"/>
            <a:ext cx="328613" cy="28257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Curved Connector 49"/>
          <p:cNvCxnSpPr/>
          <p:nvPr/>
        </p:nvCxnSpPr>
        <p:spPr>
          <a:xfrm rot="16200000" flipH="1">
            <a:off x="8593931" y="4987132"/>
            <a:ext cx="328613" cy="1968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50"/>
          <p:cNvCxnSpPr/>
          <p:nvPr/>
        </p:nvCxnSpPr>
        <p:spPr>
          <a:xfrm flipV="1">
            <a:off x="8242300" y="5389563"/>
            <a:ext cx="381000" cy="22701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869" name="Curved Connector 48"/>
          <p:cNvCxnSpPr>
            <a:cxnSpLocks noChangeShapeType="1"/>
          </p:cNvCxnSpPr>
          <p:nvPr/>
        </p:nvCxnSpPr>
        <p:spPr bwMode="auto">
          <a:xfrm rot="5400000">
            <a:off x="8600282" y="5326856"/>
            <a:ext cx="328612" cy="282575"/>
          </a:xfrm>
          <a:prstGeom prst="curvedConnector3">
            <a:avLst>
              <a:gd name="adj1" fmla="val 49755"/>
            </a:avLst>
          </a:prstGeom>
          <a:noFill/>
          <a:ln w="19050" algn="ctr">
            <a:solidFill>
              <a:srgbClr val="FF0000"/>
            </a:solidFill>
            <a:round/>
            <a:headEnd/>
            <a:tailEnd/>
          </a:ln>
        </p:spPr>
      </p:cxnSp>
      <p:cxnSp>
        <p:nvCxnSpPr>
          <p:cNvPr id="34870" name="Curved Connector 48"/>
          <p:cNvCxnSpPr>
            <a:cxnSpLocks noChangeShapeType="1"/>
          </p:cNvCxnSpPr>
          <p:nvPr/>
        </p:nvCxnSpPr>
        <p:spPr bwMode="auto">
          <a:xfrm rot="5400000">
            <a:off x="8508207" y="4701381"/>
            <a:ext cx="328612" cy="282575"/>
          </a:xfrm>
          <a:prstGeom prst="curvedConnector3">
            <a:avLst>
              <a:gd name="adj1" fmla="val 49755"/>
            </a:avLst>
          </a:prstGeom>
          <a:noFill/>
          <a:ln w="19050" algn="ctr">
            <a:solidFill>
              <a:srgbClr val="FF0000"/>
            </a:solidFill>
            <a:round/>
            <a:headEnd/>
            <a:tailEnd/>
          </a:ln>
        </p:spPr>
      </p:cxnSp>
      <p:cxnSp>
        <p:nvCxnSpPr>
          <p:cNvPr id="35" name="Curved Connector 52"/>
          <p:cNvCxnSpPr/>
          <p:nvPr/>
        </p:nvCxnSpPr>
        <p:spPr>
          <a:xfrm flipV="1">
            <a:off x="7910513" y="6550025"/>
            <a:ext cx="381000" cy="227013"/>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37" name="Curved Connector 53"/>
          <p:cNvCxnSpPr/>
          <p:nvPr/>
        </p:nvCxnSpPr>
        <p:spPr>
          <a:xfrm rot="16200000" flipH="1">
            <a:off x="8791575" y="6021388"/>
            <a:ext cx="328613" cy="198437"/>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38" name="Curved Connector 54"/>
          <p:cNvCxnSpPr/>
          <p:nvPr/>
        </p:nvCxnSpPr>
        <p:spPr>
          <a:xfrm flipV="1">
            <a:off x="8482013" y="6284913"/>
            <a:ext cx="381000" cy="227012"/>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40" name="Curved Connector 53"/>
          <p:cNvCxnSpPr/>
          <p:nvPr/>
        </p:nvCxnSpPr>
        <p:spPr>
          <a:xfrm rot="16200000" flipH="1">
            <a:off x="8297862" y="6577013"/>
            <a:ext cx="328613" cy="198438"/>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41" name="Curved Connector 54"/>
          <p:cNvCxnSpPr/>
          <p:nvPr/>
        </p:nvCxnSpPr>
        <p:spPr>
          <a:xfrm flipV="1">
            <a:off x="8634413" y="6437313"/>
            <a:ext cx="381000" cy="227012"/>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43" name="Curved Connector 54"/>
          <p:cNvCxnSpPr/>
          <p:nvPr/>
        </p:nvCxnSpPr>
        <p:spPr>
          <a:xfrm flipV="1">
            <a:off x="8228013" y="5956300"/>
            <a:ext cx="381000" cy="227013"/>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44" name="Curved Connector 53"/>
          <p:cNvCxnSpPr/>
          <p:nvPr/>
        </p:nvCxnSpPr>
        <p:spPr>
          <a:xfrm rot="16200000" flipH="1">
            <a:off x="8494712" y="5983288"/>
            <a:ext cx="328613" cy="198438"/>
          </a:xfrm>
          <a:prstGeom prst="curved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34879" name="Text Box 63"/>
          <p:cNvSpPr txBox="1">
            <a:spLocks noChangeArrowheads="1"/>
          </p:cNvSpPr>
          <p:nvPr/>
        </p:nvSpPr>
        <p:spPr bwMode="auto">
          <a:xfrm>
            <a:off x="4811713" y="6235700"/>
            <a:ext cx="857250" cy="366713"/>
          </a:xfrm>
          <a:prstGeom prst="rect">
            <a:avLst/>
          </a:prstGeom>
          <a:noFill/>
          <a:ln w="9525">
            <a:noFill/>
            <a:miter lim="800000"/>
            <a:headEnd/>
            <a:tailEnd/>
          </a:ln>
          <a:effectLst/>
        </p:spPr>
        <p:txBody>
          <a:bodyPr>
            <a:spAutoFit/>
          </a:bodyPr>
          <a:lstStyle/>
          <a:p>
            <a:pPr defTabSz="914400">
              <a:spcBef>
                <a:spcPct val="50000"/>
              </a:spcBef>
            </a:pPr>
            <a:r>
              <a:rPr lang="en-US"/>
              <a:t>cDNA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sz="4200" smtClean="0"/>
              <a:t>Results</a:t>
            </a:r>
          </a:p>
        </p:txBody>
      </p:sp>
      <p:sp>
        <p:nvSpPr>
          <p:cNvPr id="36866" name="Content Placeholder 2"/>
          <p:cNvSpPr>
            <a:spLocks/>
          </p:cNvSpPr>
          <p:nvPr/>
        </p:nvSpPr>
        <p:spPr bwMode="auto">
          <a:xfrm>
            <a:off x="319088" y="4340225"/>
            <a:ext cx="8610600" cy="2117725"/>
          </a:xfrm>
          <a:prstGeom prst="rect">
            <a:avLst/>
          </a:prstGeom>
          <a:noFill/>
          <a:ln w="9525">
            <a:noFill/>
            <a:miter lim="800000"/>
            <a:headEnd/>
            <a:tailEnd/>
          </a:ln>
        </p:spPr>
        <p:txBody>
          <a:bodyPr/>
          <a:lstStyle/>
          <a:p>
            <a:pPr marL="463550" indent="-463550" defTabSz="914400">
              <a:lnSpc>
                <a:spcPct val="120000"/>
              </a:lnSpc>
              <a:spcBef>
                <a:spcPts val="2000"/>
              </a:spcBef>
              <a:buSzPct val="90000"/>
              <a:buFontTx/>
              <a:buBlip>
                <a:blip r:embed="rId2"/>
              </a:buBlip>
            </a:pPr>
            <a:r>
              <a:rPr lang="en-US" sz="2400">
                <a:latin typeface="Goudy Old Style"/>
              </a:rPr>
              <a:t>RubisCO gene was expressed in almost all treatments </a:t>
            </a:r>
          </a:p>
          <a:p>
            <a:pPr marL="463550" indent="-463550" defTabSz="914400">
              <a:lnSpc>
                <a:spcPct val="120000"/>
              </a:lnSpc>
              <a:spcBef>
                <a:spcPts val="2000"/>
              </a:spcBef>
              <a:buSzPct val="90000"/>
              <a:buFontTx/>
              <a:buBlip>
                <a:blip r:embed="rId2"/>
              </a:buBlip>
            </a:pPr>
            <a:r>
              <a:rPr lang="en-US" sz="2400">
                <a:latin typeface="Goudy Old Style"/>
              </a:rPr>
              <a:t>Reductive TCA cycle genes expression appears to be more transient</a:t>
            </a:r>
          </a:p>
        </p:txBody>
      </p:sp>
      <p:pic>
        <p:nvPicPr>
          <p:cNvPr id="36867" name="Picture 60"/>
          <p:cNvPicPr>
            <a:picLocks noChangeAspect="1"/>
          </p:cNvPicPr>
          <p:nvPr/>
        </p:nvPicPr>
        <p:blipFill>
          <a:blip r:embed="rId3"/>
          <a:srcRect b="47198"/>
          <a:stretch>
            <a:fillRect/>
          </a:stretch>
        </p:blipFill>
        <p:spPr bwMode="auto">
          <a:xfrm>
            <a:off x="123825" y="1414463"/>
            <a:ext cx="8963025" cy="1735137"/>
          </a:xfrm>
          <a:prstGeom prst="rect">
            <a:avLst/>
          </a:prstGeom>
          <a:noFill/>
          <a:ln w="9525">
            <a:noFill/>
            <a:miter lim="800000"/>
            <a:headEnd/>
            <a:tailEnd/>
          </a:ln>
        </p:spPr>
      </p:pic>
      <p:pic>
        <p:nvPicPr>
          <p:cNvPr id="36868" name="Picture 60"/>
          <p:cNvPicPr>
            <a:picLocks noChangeAspect="1"/>
          </p:cNvPicPr>
          <p:nvPr/>
        </p:nvPicPr>
        <p:blipFill>
          <a:blip r:embed="rId3"/>
          <a:srcRect t="73767"/>
          <a:stretch>
            <a:fillRect/>
          </a:stretch>
        </p:blipFill>
        <p:spPr bwMode="auto">
          <a:xfrm>
            <a:off x="123825" y="3151188"/>
            <a:ext cx="8963025" cy="86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36" name="Title 1"/>
          <p:cNvSpPr>
            <a:spLocks noGrp="1"/>
          </p:cNvSpPr>
          <p:nvPr>
            <p:ph type="title" idx="4294967295"/>
          </p:nvPr>
        </p:nvSpPr>
        <p:spPr>
          <a:xfrm>
            <a:off x="914400" y="103188"/>
            <a:ext cx="7313613" cy="868362"/>
          </a:xfrm>
        </p:spPr>
        <p:txBody>
          <a:bodyPr/>
          <a:lstStyle/>
          <a:p>
            <a:pPr eaLnBrk="1" hangingPunct="1"/>
            <a:r>
              <a:rPr lang="en-US" sz="4200" smtClean="0"/>
              <a:t>Results</a:t>
            </a:r>
          </a:p>
        </p:txBody>
      </p:sp>
      <p:pic>
        <p:nvPicPr>
          <p:cNvPr id="37937" name="Picture 3"/>
          <p:cNvPicPr>
            <a:picLocks noChangeAspect="1"/>
          </p:cNvPicPr>
          <p:nvPr/>
        </p:nvPicPr>
        <p:blipFill>
          <a:blip r:embed="rId3"/>
          <a:srcRect/>
          <a:stretch>
            <a:fillRect/>
          </a:stretch>
        </p:blipFill>
        <p:spPr bwMode="auto">
          <a:xfrm>
            <a:off x="319088" y="900113"/>
            <a:ext cx="8588375" cy="1689100"/>
          </a:xfrm>
          <a:prstGeom prst="rect">
            <a:avLst/>
          </a:prstGeom>
          <a:noFill/>
          <a:ln w="9525">
            <a:noFill/>
            <a:miter lim="800000"/>
            <a:headEnd/>
            <a:tailEnd/>
          </a:ln>
        </p:spPr>
      </p:pic>
      <p:grpSp>
        <p:nvGrpSpPr>
          <p:cNvPr id="37938" name="Group 50"/>
          <p:cNvGrpSpPr>
            <a:grpSpLocks/>
          </p:cNvGrpSpPr>
          <p:nvPr/>
        </p:nvGrpSpPr>
        <p:grpSpPr bwMode="auto">
          <a:xfrm>
            <a:off x="800100" y="2632075"/>
            <a:ext cx="7672388" cy="3022600"/>
            <a:chOff x="504" y="1955"/>
            <a:chExt cx="4833" cy="1904"/>
          </a:xfrm>
        </p:grpSpPr>
        <p:graphicFrame>
          <p:nvGraphicFramePr>
            <p:cNvPr id="37935" name="Object 47"/>
            <p:cNvGraphicFramePr>
              <a:graphicFrameLocks noChangeAspect="1"/>
            </p:cNvGraphicFramePr>
            <p:nvPr/>
          </p:nvGraphicFramePr>
          <p:xfrm>
            <a:off x="504" y="1991"/>
            <a:ext cx="4833" cy="1868"/>
          </p:xfrm>
          <a:graphic>
            <a:graphicData uri="http://schemas.openxmlformats.org/presentationml/2006/ole">
              <mc:AlternateContent xmlns:mc="http://schemas.openxmlformats.org/markup-compatibility/2006">
                <mc:Choice xmlns:v="urn:schemas-microsoft-com:vml" Requires="v">
                  <p:oleObj spid="_x0000_s37938" name="SPW 10.0 Graph" r:id="rId4" imgW="12284640" imgH="9367920" progId="SigmaPlotGraphicObject.9">
                    <p:embed/>
                  </p:oleObj>
                </mc:Choice>
                <mc:Fallback>
                  <p:oleObj name="SPW 10.0 Graph" r:id="rId4" imgW="12284640" imgH="9367920" progId="SigmaPlotGraphicObject.9">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b="49323"/>
                        <a:stretch>
                          <a:fillRect/>
                        </a:stretch>
                      </p:blipFill>
                      <p:spPr bwMode="auto">
                        <a:xfrm>
                          <a:off x="504" y="1991"/>
                          <a:ext cx="4833" cy="1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41" name="Text Box 48"/>
            <p:cNvSpPr txBox="1">
              <a:spLocks noChangeArrowheads="1"/>
            </p:cNvSpPr>
            <p:nvPr/>
          </p:nvSpPr>
          <p:spPr bwMode="auto">
            <a:xfrm>
              <a:off x="3396" y="1955"/>
              <a:ext cx="1824" cy="212"/>
            </a:xfrm>
            <a:prstGeom prst="rect">
              <a:avLst/>
            </a:prstGeom>
            <a:noFill/>
            <a:ln w="9525">
              <a:noFill/>
              <a:miter lim="800000"/>
              <a:headEnd/>
              <a:tailEnd/>
            </a:ln>
          </p:spPr>
          <p:txBody>
            <a:bodyPr>
              <a:spAutoFit/>
            </a:bodyPr>
            <a:lstStyle/>
            <a:p>
              <a:pPr algn="ctr">
                <a:spcBef>
                  <a:spcPct val="50000"/>
                </a:spcBef>
              </a:pPr>
              <a:r>
                <a:rPr lang="en-US" sz="1600" b="1"/>
                <a:t>NH</a:t>
              </a:r>
              <a:r>
                <a:rPr lang="en-US" sz="1600" b="1" baseline="-25000"/>
                <a:t>4</a:t>
              </a:r>
              <a:r>
                <a:rPr lang="en-US" sz="1600" b="1" baseline="30000"/>
                <a:t>+</a:t>
              </a:r>
              <a:r>
                <a:rPr lang="en-US" sz="1600" b="1"/>
                <a:t> Addition: 62.5 </a:t>
              </a:r>
              <a:r>
                <a:rPr lang="en-US" sz="1600" b="1">
                  <a:latin typeface="Symbol" pitchFamily="18" charset="2"/>
                </a:rPr>
                <a:t>m</a:t>
              </a:r>
              <a:r>
                <a:rPr lang="en-US" sz="1600" b="1"/>
                <a:t>M</a:t>
              </a:r>
            </a:p>
          </p:txBody>
        </p:sp>
        <p:sp>
          <p:nvSpPr>
            <p:cNvPr id="37942" name="Text Box 49"/>
            <p:cNvSpPr txBox="1">
              <a:spLocks noChangeArrowheads="1"/>
            </p:cNvSpPr>
            <p:nvPr/>
          </p:nvSpPr>
          <p:spPr bwMode="auto">
            <a:xfrm>
              <a:off x="840" y="1955"/>
              <a:ext cx="1824" cy="212"/>
            </a:xfrm>
            <a:prstGeom prst="rect">
              <a:avLst/>
            </a:prstGeom>
            <a:noFill/>
            <a:ln w="9525">
              <a:noFill/>
              <a:miter lim="800000"/>
              <a:headEnd/>
              <a:tailEnd/>
            </a:ln>
          </p:spPr>
          <p:txBody>
            <a:bodyPr>
              <a:spAutoFit/>
            </a:bodyPr>
            <a:lstStyle/>
            <a:p>
              <a:pPr algn="ctr">
                <a:spcBef>
                  <a:spcPct val="50000"/>
                </a:spcBef>
              </a:pPr>
              <a:r>
                <a:rPr lang="en-US" sz="1600" b="1"/>
                <a:t>NO</a:t>
              </a:r>
              <a:r>
                <a:rPr lang="en-US" sz="1600" b="1" baseline="-25000"/>
                <a:t>3</a:t>
              </a:r>
              <a:r>
                <a:rPr lang="en-US" sz="1600" b="1" baseline="30000"/>
                <a:t>-</a:t>
              </a:r>
              <a:r>
                <a:rPr lang="en-US" sz="1600" b="1"/>
                <a:t> Addition: 62.5 </a:t>
              </a:r>
              <a:r>
                <a:rPr lang="en-US" sz="1600" b="1">
                  <a:latin typeface="Symbol" pitchFamily="18" charset="2"/>
                </a:rPr>
                <a:t>m</a:t>
              </a:r>
              <a:r>
                <a:rPr lang="en-US" sz="1600" b="1"/>
                <a:t>M</a:t>
              </a:r>
            </a:p>
          </p:txBody>
        </p:sp>
      </p:grpSp>
      <p:sp>
        <p:nvSpPr>
          <p:cNvPr id="37939" name="Text Box 51"/>
          <p:cNvSpPr txBox="1">
            <a:spLocks noChangeArrowheads="1"/>
          </p:cNvSpPr>
          <p:nvPr/>
        </p:nvSpPr>
        <p:spPr bwMode="auto">
          <a:xfrm>
            <a:off x="493713" y="6022975"/>
            <a:ext cx="8413750" cy="366713"/>
          </a:xfrm>
          <a:prstGeom prst="rect">
            <a:avLst/>
          </a:prstGeom>
          <a:noFill/>
          <a:ln w="9525">
            <a:noFill/>
            <a:miter lim="800000"/>
            <a:headEnd/>
            <a:tailEnd/>
          </a:ln>
        </p:spPr>
        <p:txBody>
          <a:bodyPr>
            <a:spAutoFit/>
          </a:bodyPr>
          <a:lstStyle/>
          <a:p>
            <a:pPr defTabSz="914400">
              <a:spcBef>
                <a:spcPct val="50000"/>
              </a:spcBef>
            </a:pPr>
            <a:endParaRPr lang="en-US"/>
          </a:p>
        </p:txBody>
      </p:sp>
      <p:sp>
        <p:nvSpPr>
          <p:cNvPr id="37940" name="Content Placeholder 2"/>
          <p:cNvSpPr>
            <a:spLocks/>
          </p:cNvSpPr>
          <p:nvPr/>
        </p:nvSpPr>
        <p:spPr bwMode="auto">
          <a:xfrm>
            <a:off x="347663" y="5553075"/>
            <a:ext cx="8610600" cy="1282700"/>
          </a:xfrm>
          <a:prstGeom prst="rect">
            <a:avLst/>
          </a:prstGeom>
          <a:noFill/>
          <a:ln w="9525">
            <a:noFill/>
            <a:miter lim="800000"/>
            <a:headEnd/>
            <a:tailEnd/>
          </a:ln>
        </p:spPr>
        <p:txBody>
          <a:bodyPr/>
          <a:lstStyle/>
          <a:p>
            <a:pPr marL="463550" indent="-463550" defTabSz="914400">
              <a:lnSpc>
                <a:spcPct val="120000"/>
              </a:lnSpc>
              <a:spcBef>
                <a:spcPts val="2000"/>
              </a:spcBef>
              <a:buSzPct val="90000"/>
              <a:buFontTx/>
              <a:buBlip>
                <a:blip r:embed="rId6"/>
              </a:buBlip>
            </a:pPr>
            <a:r>
              <a:rPr lang="en-US" sz="2400" i="1">
                <a:latin typeface="Goudy Old Style"/>
              </a:rPr>
              <a:t>mop</a:t>
            </a:r>
            <a:r>
              <a:rPr lang="en-US" sz="2400">
                <a:latin typeface="Goudy Old Style"/>
              </a:rPr>
              <a:t> expression not detected in any samples </a:t>
            </a:r>
          </a:p>
          <a:p>
            <a:pPr marL="463550" indent="-463550" defTabSz="914400">
              <a:lnSpc>
                <a:spcPct val="120000"/>
              </a:lnSpc>
              <a:spcBef>
                <a:spcPts val="2000"/>
              </a:spcBef>
              <a:buSzPct val="90000"/>
              <a:buFontTx/>
              <a:buBlip>
                <a:blip r:embed="rId6"/>
              </a:buBlip>
            </a:pPr>
            <a:r>
              <a:rPr lang="en-US" sz="2400" i="1">
                <a:latin typeface="Goudy Old Style"/>
              </a:rPr>
              <a:t>nifH </a:t>
            </a:r>
            <a:r>
              <a:rPr lang="en-US" sz="2400">
                <a:latin typeface="Goudy Old Style"/>
              </a:rPr>
              <a:t>expressed even in presence of nitrate and ammonia</a:t>
            </a: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5492</TotalTime>
  <Words>870</Words>
  <Application>Microsoft Office PowerPoint</Application>
  <PresentationFormat>On-screen Show (4:3)</PresentationFormat>
  <Paragraphs>106</Paragraphs>
  <Slides>11</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Inkwell</vt:lpstr>
      <vt:lpstr>SPW 10.0 Graph</vt:lpstr>
      <vt:lpstr>Transcriptional responses of a hot spring microbial mat to nutrient additions </vt:lpstr>
      <vt:lpstr>Introduction</vt:lpstr>
      <vt:lpstr>Introduction</vt:lpstr>
      <vt:lpstr>Introduction</vt:lpstr>
      <vt:lpstr>Introduction</vt:lpstr>
      <vt:lpstr>Introduction</vt:lpstr>
      <vt:lpstr>Methods</vt:lpstr>
      <vt:lpstr>Results</vt:lpstr>
      <vt:lpstr>Results</vt:lpstr>
      <vt:lpstr>Summary &amp; Future Work</vt:lpstr>
      <vt:lpstr>Acknowledgements</vt:lpstr>
    </vt:vector>
  </TitlesOfParts>
  <Company>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Transcriptional responses of a hot spring microbial mat to nutrient additions   </dc:title>
  <dc:creator>Zuri Martinez</dc:creator>
  <cp:lastModifiedBy>Zuri</cp:lastModifiedBy>
  <cp:revision>20</cp:revision>
  <dcterms:created xsi:type="dcterms:W3CDTF">2012-03-05T17:54:40Z</dcterms:created>
  <dcterms:modified xsi:type="dcterms:W3CDTF">2012-04-06T21:30:04Z</dcterms:modified>
</cp:coreProperties>
</file>